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tags/tag10.xml" ContentType="application/vnd.openxmlformats-officedocument.presentationml.tags+xml"/>
  <Override PartName="/ppt/notesSlides/notesSlide25.xml" ContentType="application/vnd.openxmlformats-officedocument.presentationml.notesSlide+xml"/>
  <Override PartName="/ppt/tags/tag11.xml" ContentType="application/vnd.openxmlformats-officedocument.presentationml.tags+xml"/>
  <Override PartName="/ppt/notesSlides/notesSlide26.xml" ContentType="application/vnd.openxmlformats-officedocument.presentationml.notesSlide+xml"/>
  <Override PartName="/ppt/tags/tag12.xml" ContentType="application/vnd.openxmlformats-officedocument.presentationml.tags+xml"/>
  <Override PartName="/ppt/notesSlides/notesSlide27.xml" ContentType="application/vnd.openxmlformats-officedocument.presentationml.notesSlide+xml"/>
  <Override PartName="/ppt/tags/tag13.xml" ContentType="application/vnd.openxmlformats-officedocument.presentationml.tags+xml"/>
  <Override PartName="/ppt/notesSlides/notesSlide28.xml" ContentType="application/vnd.openxmlformats-officedocument.presentationml.notesSlide+xml"/>
  <Override PartName="/ppt/tags/tag14.xml" ContentType="application/vnd.openxmlformats-officedocument.presentationml.tags+xml"/>
  <Override PartName="/ppt/notesSlides/notesSlide29.xml" ContentType="application/vnd.openxmlformats-officedocument.presentationml.notesSlide+xml"/>
  <Override PartName="/ppt/tags/tag15.xml" ContentType="application/vnd.openxmlformats-officedocument.presentationml.tags+xml"/>
  <Override PartName="/ppt/notesSlides/notesSlide30.xml" ContentType="application/vnd.openxmlformats-officedocument.presentationml.notesSlide+xml"/>
  <Override PartName="/ppt/tags/tag16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3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65" r:id="rId3"/>
    <p:sldId id="366" r:id="rId4"/>
    <p:sldId id="297" r:id="rId5"/>
    <p:sldId id="369" r:id="rId6"/>
    <p:sldId id="295" r:id="rId7"/>
    <p:sldId id="372" r:id="rId8"/>
    <p:sldId id="376" r:id="rId9"/>
    <p:sldId id="378" r:id="rId10"/>
    <p:sldId id="377" r:id="rId11"/>
    <p:sldId id="347" r:id="rId12"/>
    <p:sldId id="294" r:id="rId13"/>
    <p:sldId id="353" r:id="rId14"/>
    <p:sldId id="348" r:id="rId15"/>
    <p:sldId id="349" r:id="rId16"/>
    <p:sldId id="350" r:id="rId17"/>
    <p:sldId id="351" r:id="rId18"/>
    <p:sldId id="352" r:id="rId19"/>
    <p:sldId id="258" r:id="rId20"/>
    <p:sldId id="343" r:id="rId21"/>
    <p:sldId id="315" r:id="rId22"/>
    <p:sldId id="291" r:id="rId23"/>
    <p:sldId id="345" r:id="rId24"/>
    <p:sldId id="346" r:id="rId25"/>
    <p:sldId id="337" r:id="rId26"/>
    <p:sldId id="321" r:id="rId27"/>
    <p:sldId id="322" r:id="rId28"/>
    <p:sldId id="323" r:id="rId29"/>
    <p:sldId id="324" r:id="rId30"/>
    <p:sldId id="326" r:id="rId31"/>
    <p:sldId id="327" r:id="rId32"/>
    <p:sldId id="316" r:id="rId33"/>
    <p:sldId id="293" r:id="rId34"/>
    <p:sldId id="285" r:id="rId35"/>
    <p:sldId id="290" r:id="rId36"/>
    <p:sldId id="287" r:id="rId37"/>
    <p:sldId id="289" r:id="rId38"/>
    <p:sldId id="363" r:id="rId39"/>
    <p:sldId id="364" r:id="rId40"/>
    <p:sldId id="355" r:id="rId41"/>
    <p:sldId id="356" r:id="rId42"/>
    <p:sldId id="357" r:id="rId43"/>
    <p:sldId id="358" r:id="rId44"/>
    <p:sldId id="359" r:id="rId45"/>
    <p:sldId id="360" r:id="rId46"/>
    <p:sldId id="362" r:id="rId47"/>
    <p:sldId id="288" r:id="rId48"/>
    <p:sldId id="313" r:id="rId49"/>
    <p:sldId id="318" r:id="rId50"/>
    <p:sldId id="368" r:id="rId51"/>
    <p:sldId id="332" r:id="rId52"/>
    <p:sldId id="335" r:id="rId53"/>
    <p:sldId id="320" r:id="rId54"/>
    <p:sldId id="333" r:id="rId55"/>
    <p:sldId id="334" r:id="rId56"/>
    <p:sldId id="367" r:id="rId57"/>
    <p:sldId id="319" r:id="rId58"/>
    <p:sldId id="336" r:id="rId59"/>
    <p:sldId id="325" r:id="rId60"/>
    <p:sldId id="284" r:id="rId6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228"/>
    <a:srgbClr val="E1E5E1"/>
    <a:srgbClr val="517543"/>
    <a:srgbClr val="00FF00"/>
    <a:srgbClr val="607E56"/>
    <a:srgbClr val="F1F3F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32" autoAdjust="0"/>
    <p:restoredTop sz="95565" autoAdjust="0"/>
  </p:normalViewPr>
  <p:slideViewPr>
    <p:cSldViewPr>
      <p:cViewPr varScale="1">
        <p:scale>
          <a:sx n="93" d="100"/>
          <a:sy n="93" d="100"/>
        </p:scale>
        <p:origin x="38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Performance per Repository size (# commits)</a:t>
            </a:r>
            <a:r>
              <a:rPr lang="pt-BR" baseline="0"/>
              <a:t> 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8013328"/>
        <c:axId val="328009408"/>
      </c:scatterChart>
      <c:valAx>
        <c:axId val="328013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Number of commits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28009408"/>
        <c:crosses val="autoZero"/>
        <c:crossBetween val="midCat"/>
      </c:valAx>
      <c:valAx>
        <c:axId val="32800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Time (in 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28013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Performance per Repository size (# commits)</a:t>
            </a:r>
            <a:r>
              <a:rPr lang="pt-BR" baseline="0"/>
              <a:t> 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9334352"/>
        <c:axId val="329335136"/>
      </c:scatterChart>
      <c:valAx>
        <c:axId val="329334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Number of commits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29335136"/>
        <c:crosses val="autoZero"/>
        <c:crossBetween val="midCat"/>
      </c:valAx>
      <c:valAx>
        <c:axId val="32933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Time (in 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29334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Performance per Repository size (# commits)</a:t>
            </a:r>
            <a:r>
              <a:rPr lang="pt-BR" baseline="0"/>
              <a:t> 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1742056"/>
        <c:axId val="331738136"/>
      </c:scatterChart>
      <c:valAx>
        <c:axId val="331742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Number of commits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1738136"/>
        <c:crosses val="autoZero"/>
        <c:crossBetween val="midCat"/>
      </c:valAx>
      <c:valAx>
        <c:axId val="331738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Time (in 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1742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Performance per Repository size (# commits)</a:t>
            </a:r>
            <a:r>
              <a:rPr lang="pt-BR" baseline="0"/>
              <a:t> 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1826320"/>
        <c:axId val="331828280"/>
      </c:scatterChart>
      <c:valAx>
        <c:axId val="331826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Number of commits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1828280"/>
        <c:crosses val="autoZero"/>
        <c:crossBetween val="midCat"/>
      </c:valAx>
      <c:valAx>
        <c:axId val="331828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Time (in 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1826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0.40538</cdr:x>
      <cdr:y>0.23434</cdr:y>
    </cdr:from>
    <cdr:to>
      <cdr:x>0.69785</cdr:x>
      <cdr:y>0.89697</cdr:y>
    </cdr:to>
    <cdr:grpSp>
      <cdr:nvGrpSpPr>
        <cdr:cNvPr id="8" name="Grupo 7"/>
        <cdr:cNvGrpSpPr/>
      </cdr:nvGrpSpPr>
      <cdr:grpSpPr>
        <a:xfrm xmlns:a="http://schemas.openxmlformats.org/drawingml/2006/main">
          <a:off x="3793673" y="1167382"/>
          <a:ext cx="2737026" cy="3300941"/>
          <a:chOff x="3590925" y="1104900"/>
          <a:chExt cx="2590800" cy="3124200"/>
        </a:xfrm>
      </cdr:grpSpPr>
      <cdr:sp macro="" textlink="">
        <cdr:nvSpPr>
          <cdr:cNvPr id="3" name="Elipse 2"/>
          <cdr:cNvSpPr/>
        </cdr:nvSpPr>
        <cdr:spPr>
          <a:xfrm xmlns:a="http://schemas.openxmlformats.org/drawingml/2006/main">
            <a:off x="5038725" y="1943100"/>
            <a:ext cx="914400" cy="2286000"/>
          </a:xfrm>
          <a:prstGeom xmlns:a="http://schemas.openxmlformats.org/drawingml/2006/main" prst="ellipse">
            <a:avLst/>
          </a:prstGeom>
          <a:noFill xmlns:a="http://schemas.openxmlformats.org/drawingml/2006/main"/>
          <a:ln xmlns:a="http://schemas.openxmlformats.org/drawingml/2006/main" w="38100">
            <a:solidFill>
              <a:schemeClr val="tx1"/>
            </a:solidFill>
          </a:ln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pt-BR"/>
          </a:p>
        </cdr:txBody>
      </cdr:sp>
      <cdr:sp macro="" textlink="">
        <cdr:nvSpPr>
          <cdr:cNvPr id="4" name="CaixaDeTexto 3"/>
          <cdr:cNvSpPr txBox="1"/>
        </cdr:nvSpPr>
        <cdr:spPr>
          <a:xfrm xmlns:a="http://schemas.openxmlformats.org/drawingml/2006/main">
            <a:off x="3590925" y="1104900"/>
            <a:ext cx="2590800" cy="381000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pt-BR" sz="1600" dirty="0" err="1" smtClean="0"/>
              <a:t>Drupal</a:t>
            </a:r>
            <a:r>
              <a:rPr lang="pt-BR" sz="1600" dirty="0" smtClean="0"/>
              <a:t> </a:t>
            </a:r>
            <a:r>
              <a:rPr lang="pt-BR" sz="1600" dirty="0" err="1" smtClean="0"/>
              <a:t>and</a:t>
            </a:r>
            <a:r>
              <a:rPr lang="pt-BR" sz="1600" dirty="0" smtClean="0"/>
              <a:t> </a:t>
            </a:r>
            <a:r>
              <a:rPr lang="pt-BR" sz="1600" dirty="0" err="1" smtClean="0"/>
              <a:t>Gitorious</a:t>
            </a:r>
            <a:r>
              <a:rPr lang="pt-BR" sz="1600" dirty="0" smtClean="0"/>
              <a:t> servers</a:t>
            </a:r>
            <a:endParaRPr lang="pt-BR" sz="1600" dirty="0"/>
          </a:p>
        </cdr:txBody>
      </cdr:sp>
      <cdr:cxnSp macro="">
        <cdr:nvCxnSpPr>
          <cdr:cNvPr id="6" name="Conector de seta reta 5"/>
          <cdr:cNvCxnSpPr/>
        </cdr:nvCxnSpPr>
        <cdr:spPr>
          <a:xfrm xmlns:a="http://schemas.openxmlformats.org/drawingml/2006/main">
            <a:off x="4886325" y="1485900"/>
            <a:ext cx="381000" cy="457200"/>
          </a:xfrm>
          <a:prstGeom xmlns:a="http://schemas.openxmlformats.org/drawingml/2006/main" prst="straightConnector1">
            <a:avLst/>
          </a:prstGeom>
          <a:ln xmlns:a="http://schemas.openxmlformats.org/drawingml/2006/main" w="28575">
            <a:solidFill>
              <a:schemeClr val="tx1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  <cdr:relSizeAnchor xmlns:cdr="http://schemas.openxmlformats.org/drawingml/2006/chartDrawing">
    <cdr:from>
      <cdr:x>0.16185</cdr:x>
      <cdr:y>0.93308</cdr:y>
    </cdr:from>
    <cdr:to>
      <cdr:x>0.35724</cdr:x>
      <cdr:y>0.99426</cdr:y>
    </cdr:to>
    <cdr:sp macro="" textlink="">
      <cdr:nvSpPr>
        <cdr:cNvPr id="2" name="Retângulo 1"/>
        <cdr:cNvSpPr/>
      </cdr:nvSpPr>
      <cdr:spPr>
        <a:xfrm xmlns:a="http://schemas.openxmlformats.org/drawingml/2006/main">
          <a:off x="1514764" y="4648200"/>
          <a:ext cx="1828800" cy="3048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0.61778</cdr:x>
      <cdr:y>0.93308</cdr:y>
    </cdr:from>
    <cdr:to>
      <cdr:x>0.74804</cdr:x>
      <cdr:y>0.99426</cdr:y>
    </cdr:to>
    <cdr:sp macro="" textlink="">
      <cdr:nvSpPr>
        <cdr:cNvPr id="2" name="Retângulo 1"/>
        <cdr:cNvSpPr/>
      </cdr:nvSpPr>
      <cdr:spPr>
        <a:xfrm xmlns:a="http://schemas.openxmlformats.org/drawingml/2006/main">
          <a:off x="5781964" y="4648200"/>
          <a:ext cx="1219200" cy="30477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0.74805</cdr:x>
      <cdr:y>0.93308</cdr:y>
    </cdr:from>
    <cdr:to>
      <cdr:x>0.84574</cdr:x>
      <cdr:y>0.99426</cdr:y>
    </cdr:to>
    <cdr:sp macro="" textlink="">
      <cdr:nvSpPr>
        <cdr:cNvPr id="2" name="Retângulo 1"/>
        <cdr:cNvSpPr/>
      </cdr:nvSpPr>
      <cdr:spPr>
        <a:xfrm xmlns:a="http://schemas.openxmlformats.org/drawingml/2006/main">
          <a:off x="7001250" y="4648200"/>
          <a:ext cx="914314" cy="30477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  <cdr:relSizeAnchor xmlns:cdr="http://schemas.openxmlformats.org/drawingml/2006/chartDrawing">
    <cdr:from>
      <cdr:x>0.35724</cdr:x>
      <cdr:y>0.93308</cdr:y>
    </cdr:from>
    <cdr:to>
      <cdr:x>0.61778</cdr:x>
      <cdr:y>0.99426</cdr:y>
    </cdr:to>
    <cdr:sp macro="" textlink="">
      <cdr:nvSpPr>
        <cdr:cNvPr id="3" name="Retângulo 2"/>
        <cdr:cNvSpPr/>
      </cdr:nvSpPr>
      <cdr:spPr>
        <a:xfrm xmlns:a="http://schemas.openxmlformats.org/drawingml/2006/main">
          <a:off x="3343564" y="4648200"/>
          <a:ext cx="2438400" cy="30477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6C0E3-F6A2-434E-9198-B0767AB5C5F6}" type="datetimeFigureOut">
              <a:rPr lang="pt-BR" smtClean="0"/>
              <a:t>22/03/2015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A1E1D-883B-4127-AF70-95280FB8E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295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22/03/2015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4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446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Factors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695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686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216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85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406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879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38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523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731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196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783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897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488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8483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809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58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250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211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841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58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486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569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921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JUNG: Java Universal</a:t>
            </a:r>
            <a:r>
              <a:rPr lang="pt-BR" baseline="0" dirty="0" smtClean="0"/>
              <a:t>  Network/</a:t>
            </a:r>
            <a:r>
              <a:rPr lang="pt-BR" baseline="0" dirty="0" err="1" smtClean="0"/>
              <a:t>Graph</a:t>
            </a:r>
            <a:r>
              <a:rPr lang="pt-BR" baseline="0" dirty="0" smtClean="0"/>
              <a:t> Framework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692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20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9068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494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442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3125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016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62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39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375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9670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160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65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Proliferação</a:t>
            </a:r>
            <a:r>
              <a:rPr lang="en-US" dirty="0" smtClean="0"/>
              <a:t> de </a:t>
            </a:r>
            <a:r>
              <a:rPr lang="en-US" dirty="0" err="1" smtClean="0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892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Proliferação</a:t>
            </a:r>
            <a:r>
              <a:rPr lang="en-US" dirty="0" smtClean="0"/>
              <a:t> de </a:t>
            </a:r>
            <a:r>
              <a:rPr lang="en-US" dirty="0" err="1" smtClean="0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093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447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973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951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48600" y="5787309"/>
            <a:ext cx="1295400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213095" y="5787309"/>
            <a:ext cx="6635505" cy="107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213095" y="5787309"/>
            <a:ext cx="6635505" cy="1070691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7309"/>
            <a:ext cx="1213095" cy="1079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077200" y="533400"/>
            <a:ext cx="10668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533400"/>
            <a:ext cx="8001000" cy="58674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2578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2844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535113"/>
            <a:ext cx="43545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2844" y="2174875"/>
            <a:ext cx="43545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10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11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12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 userDrawn="1"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1000076"/>
            <a:ext cx="9143998" cy="542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8453822" y="1"/>
            <a:ext cx="690177" cy="50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14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15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050" name="Picture 2" descr="http://www.faculdadedeodontologia.uff.br/images/uff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981200" cy="5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gems.ic.uff.br/dyevc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gems-uff/dyevc/wiki/User-Manual" TargetMode="External"/><Relationship Id="rId4" Type="http://schemas.openxmlformats.org/officeDocument/2006/relationships/hyperlink" Target="https://github.com/gems-uff/dyev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Awareness Over Distributed Version Control Systems</a:t>
            </a:r>
            <a:endParaRPr lang="pt-B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000" b="1" dirty="0" smtClean="0"/>
              <a:t>Cristiano Machado Cesário</a:t>
            </a:r>
            <a:endParaRPr lang="en-US" sz="2000" b="1" dirty="0" smtClean="0"/>
          </a:p>
          <a:p>
            <a:r>
              <a:rPr lang="pt-BR" sz="1900" dirty="0" err="1" smtClean="0"/>
              <a:t>Advisor</a:t>
            </a:r>
            <a:r>
              <a:rPr lang="pt-BR" sz="1900" dirty="0" smtClean="0"/>
              <a:t>: Prof. </a:t>
            </a:r>
            <a:r>
              <a:rPr lang="pt-BR" sz="1900" dirty="0" err="1" smtClean="0"/>
              <a:t>D.Sc</a:t>
            </a:r>
            <a:r>
              <a:rPr lang="pt-BR" sz="1900" dirty="0" smtClean="0"/>
              <a:t>. Leonardo </a:t>
            </a:r>
            <a:r>
              <a:rPr lang="pt-BR" sz="1900" dirty="0" err="1" smtClean="0"/>
              <a:t>Gresta</a:t>
            </a:r>
            <a:r>
              <a:rPr lang="pt-BR" sz="1900" dirty="0" smtClean="0"/>
              <a:t> Paulino Murta</a:t>
            </a:r>
          </a:p>
          <a:p>
            <a:r>
              <a:rPr lang="pt-BR" sz="1400" dirty="0" smtClean="0"/>
              <a:t>DyeVC está disponível em </a:t>
            </a:r>
            <a:r>
              <a:rPr lang="pt-BR" sz="1400" dirty="0" smtClean="0">
                <a:solidFill>
                  <a:srgbClr val="002060"/>
                </a:solidFill>
              </a:rPr>
              <a:t>http://gems.ic.uff.br/dyevc</a:t>
            </a:r>
            <a:endParaRPr lang="pt-BR" sz="1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"/>
    </mc:Choice>
    <mc:Fallback xmlns="">
      <p:transition spd="slow" advTm="185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Ramificação em Sistemas de Controle de Versão Centralizados (SCVC)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43" name="Grupo 42"/>
          <p:cNvGrpSpPr/>
          <p:nvPr/>
        </p:nvGrpSpPr>
        <p:grpSpPr>
          <a:xfrm>
            <a:off x="2877561" y="2966524"/>
            <a:ext cx="3344896" cy="2017336"/>
            <a:chOff x="5494336" y="3166088"/>
            <a:chExt cx="3344896" cy="2017336"/>
          </a:xfrm>
        </p:grpSpPr>
        <p:sp>
          <p:nvSpPr>
            <p:cNvPr id="44" name="Retângulo 43"/>
            <p:cNvSpPr/>
            <p:nvPr/>
          </p:nvSpPr>
          <p:spPr>
            <a:xfrm>
              <a:off x="8077232" y="3166088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 err="1" smtClean="0">
                  <a:solidFill>
                    <a:schemeClr val="tx1"/>
                  </a:solidFill>
                </a:rPr>
                <a:t>master</a:t>
              </a:r>
              <a:endParaRPr lang="pt-B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de seta reta 44"/>
            <p:cNvCxnSpPr>
              <a:stCxn id="44" idx="2"/>
              <a:endCxn id="61" idx="0"/>
            </p:cNvCxnSpPr>
            <p:nvPr/>
          </p:nvCxnSpPr>
          <p:spPr>
            <a:xfrm flipH="1">
              <a:off x="8448586" y="3531452"/>
              <a:ext cx="9646" cy="2681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5494336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Elipse 46"/>
            <p:cNvSpPr/>
            <p:nvPr/>
          </p:nvSpPr>
          <p:spPr>
            <a:xfrm>
              <a:off x="6054706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2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6615076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3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Conector de seta reta 48"/>
            <p:cNvCxnSpPr>
              <a:stCxn id="47" idx="2"/>
              <a:endCxn id="46" idx="6"/>
            </p:cNvCxnSpPr>
            <p:nvPr/>
          </p:nvCxnSpPr>
          <p:spPr>
            <a:xfrm flipH="1">
              <a:off x="5799136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/>
            <p:cNvCxnSpPr>
              <a:stCxn id="48" idx="2"/>
              <a:endCxn id="47" idx="6"/>
            </p:cNvCxnSpPr>
            <p:nvPr/>
          </p:nvCxnSpPr>
          <p:spPr>
            <a:xfrm flipH="1">
              <a:off x="6359506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ipse 50"/>
            <p:cNvSpPr/>
            <p:nvPr/>
          </p:nvSpPr>
          <p:spPr>
            <a:xfrm>
              <a:off x="7175446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Elipse 51"/>
            <p:cNvSpPr/>
            <p:nvPr/>
          </p:nvSpPr>
          <p:spPr>
            <a:xfrm>
              <a:off x="7735816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6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Conector de seta reta 52"/>
            <p:cNvCxnSpPr>
              <a:stCxn id="51" idx="2"/>
              <a:endCxn id="48" idx="6"/>
            </p:cNvCxnSpPr>
            <p:nvPr/>
          </p:nvCxnSpPr>
          <p:spPr>
            <a:xfrm flipH="1">
              <a:off x="6919876" y="3948379"/>
              <a:ext cx="255570" cy="156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>
              <a:stCxn id="52" idx="2"/>
              <a:endCxn id="51" idx="6"/>
            </p:cNvCxnSpPr>
            <p:nvPr/>
          </p:nvCxnSpPr>
          <p:spPr>
            <a:xfrm flipH="1">
              <a:off x="7480246" y="3948379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ipse 54"/>
            <p:cNvSpPr/>
            <p:nvPr/>
          </p:nvSpPr>
          <p:spPr>
            <a:xfrm>
              <a:off x="7175446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5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Elipse 55"/>
            <p:cNvSpPr/>
            <p:nvPr/>
          </p:nvSpPr>
          <p:spPr>
            <a:xfrm>
              <a:off x="7735816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7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Conector de seta reta 56"/>
            <p:cNvCxnSpPr>
              <a:stCxn id="55" idx="2"/>
              <a:endCxn id="48" idx="5"/>
            </p:cNvCxnSpPr>
            <p:nvPr/>
          </p:nvCxnSpPr>
          <p:spPr>
            <a:xfrm flipH="1" flipV="1">
              <a:off x="6875239" y="4069201"/>
              <a:ext cx="300207" cy="298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>
              <a:stCxn id="56" idx="2"/>
              <a:endCxn id="55" idx="6"/>
            </p:cNvCxnSpPr>
            <p:nvPr/>
          </p:nvCxnSpPr>
          <p:spPr>
            <a:xfrm flipH="1">
              <a:off x="7480246" y="43672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tângulo 58"/>
            <p:cNvSpPr/>
            <p:nvPr/>
          </p:nvSpPr>
          <p:spPr>
            <a:xfrm>
              <a:off x="7507216" y="4818060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 smtClean="0">
                  <a:solidFill>
                    <a:schemeClr val="tx1"/>
                  </a:solidFill>
                </a:rPr>
                <a:t>issue55</a:t>
              </a:r>
              <a:endParaRPr lang="pt-B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Conector de seta reta 59"/>
            <p:cNvCxnSpPr>
              <a:stCxn id="59" idx="0"/>
              <a:endCxn id="56" idx="4"/>
            </p:cNvCxnSpPr>
            <p:nvPr/>
          </p:nvCxnSpPr>
          <p:spPr>
            <a:xfrm flipV="1">
              <a:off x="7888216" y="4515972"/>
              <a:ext cx="0" cy="3020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/>
            <p:cNvSpPr/>
            <p:nvPr/>
          </p:nvSpPr>
          <p:spPr>
            <a:xfrm>
              <a:off x="8296186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62" name="Conector de seta reta 61"/>
            <p:cNvCxnSpPr>
              <a:stCxn id="61" idx="2"/>
              <a:endCxn id="52" idx="6"/>
            </p:cNvCxnSpPr>
            <p:nvPr/>
          </p:nvCxnSpPr>
          <p:spPr>
            <a:xfrm flipH="1">
              <a:off x="8040616" y="3948379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/>
            <p:cNvCxnSpPr>
              <a:stCxn id="61" idx="4"/>
              <a:endCxn id="56" idx="6"/>
            </p:cNvCxnSpPr>
            <p:nvPr/>
          </p:nvCxnSpPr>
          <p:spPr>
            <a:xfrm flipH="1">
              <a:off x="8040616" y="4097139"/>
              <a:ext cx="407970" cy="270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22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"/>
    </mc:Choice>
    <mc:Fallback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Globalização</a:t>
            </a:r>
          </a:p>
          <a:p>
            <a:pPr lvl="1"/>
            <a:r>
              <a:rPr lang="pt-BR" sz="2400" dirty="0" smtClean="0"/>
              <a:t>Desenvolvimento de Software também é distribuído</a:t>
            </a:r>
          </a:p>
          <a:p>
            <a:pPr lvl="1"/>
            <a:r>
              <a:rPr lang="pt-BR" sz="2400" dirty="0" smtClean="0"/>
              <a:t>Fatores de risco[</a:t>
            </a:r>
            <a:r>
              <a:rPr lang="pt-BR" sz="2400" dirty="0" err="1" smtClean="0"/>
              <a:t>Battin</a:t>
            </a:r>
            <a:r>
              <a:rPr lang="pt-BR" sz="2400" dirty="0" smtClean="0"/>
              <a:t> et al. 2001]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pic>
        <p:nvPicPr>
          <p:cNvPr id="1030" name="Picture 6" descr="http://postfiles16.naver.net/20130117_223/itravelog_1358431483456thph9_JPEG/%C7%D8%BF%DC%BF%A9%C7%E0_%BF%A1%C6%BC%C4%CF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5" y="3367277"/>
            <a:ext cx="5883990" cy="30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uxograma: Disco magnético 6"/>
          <p:cNvSpPr/>
          <p:nvPr/>
        </p:nvSpPr>
        <p:spPr>
          <a:xfrm>
            <a:off x="3733800" y="5119877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5181600" y="3222284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uxograma: Disco magnético 11"/>
          <p:cNvSpPr/>
          <p:nvPr/>
        </p:nvSpPr>
        <p:spPr>
          <a:xfrm>
            <a:off x="6142395" y="5385935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uxograma: Disco magnético 12"/>
          <p:cNvSpPr/>
          <p:nvPr/>
        </p:nvSpPr>
        <p:spPr>
          <a:xfrm>
            <a:off x="2816180" y="3870516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ector reto 8"/>
          <p:cNvCxnSpPr>
            <a:stCxn id="13" idx="3"/>
            <a:endCxn id="7" idx="1"/>
          </p:cNvCxnSpPr>
          <p:nvPr/>
        </p:nvCxnSpPr>
        <p:spPr>
          <a:xfrm>
            <a:off x="2968580" y="4327716"/>
            <a:ext cx="917620" cy="79216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1" idx="3"/>
            <a:endCxn id="7" idx="4"/>
          </p:cNvCxnSpPr>
          <p:nvPr/>
        </p:nvCxnSpPr>
        <p:spPr>
          <a:xfrm flipH="1">
            <a:off x="4038600" y="3679484"/>
            <a:ext cx="1295400" cy="166899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11" idx="3"/>
            <a:endCxn id="12" idx="1"/>
          </p:cNvCxnSpPr>
          <p:nvPr/>
        </p:nvCxnSpPr>
        <p:spPr>
          <a:xfrm>
            <a:off x="5334000" y="3679484"/>
            <a:ext cx="960795" cy="17064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2"/>
          </p:cNvCxnSpPr>
          <p:nvPr/>
        </p:nvCxnSpPr>
        <p:spPr>
          <a:xfrm>
            <a:off x="4038600" y="5348477"/>
            <a:ext cx="2103795" cy="2660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3" idx="4"/>
            <a:endCxn id="11" idx="2"/>
          </p:cNvCxnSpPr>
          <p:nvPr/>
        </p:nvCxnSpPr>
        <p:spPr>
          <a:xfrm flipV="1">
            <a:off x="3120980" y="3450884"/>
            <a:ext cx="2060620" cy="648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02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Difícil colaboração e percepção de mudanças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pic>
        <p:nvPicPr>
          <p:cNvPr id="2052" name="Picture 4" descr="http://api.ning.com/files/MML35sFfrekXr8K76VxIUjFzlNN*nNeLnctMKcsU7V0AkyYDomiRfTLPxSgQlqi0P24T8TtDvVPEVqWSlOkpp-mxxRlEKaFj/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02373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0.gstatic.com/images?q=tbn:ANd9GcRma--vIi3krpJ6smP06Q-aExwXWk8UbsZQDGBmDsOHPvYBB609w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3200400"/>
            <a:ext cx="3409950" cy="27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847833" y="3672517"/>
            <a:ext cx="685801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1500" b="1" dirty="0" smtClean="0">
                <a:ln/>
                <a:solidFill>
                  <a:schemeClr val="accent3"/>
                </a:solidFill>
              </a:rPr>
              <a:t>?</a:t>
            </a:r>
            <a:endParaRPr lang="en-US" sz="115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7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"/>
    </mc:Choice>
    <mc:Fallback xmlns="">
      <p:transition spd="slow" advTm="13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26" name="Grupo 25"/>
          <p:cNvGrpSpPr/>
          <p:nvPr/>
        </p:nvGrpSpPr>
        <p:grpSpPr>
          <a:xfrm>
            <a:off x="2430512" y="2286000"/>
            <a:ext cx="4591050" cy="3409950"/>
            <a:chOff x="2276475" y="1876425"/>
            <a:chExt cx="4591050" cy="3409950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2"/>
            <a:srcRect t="8205"/>
            <a:stretch/>
          </p:blipFill>
          <p:spPr>
            <a:xfrm>
              <a:off x="2276475" y="1876425"/>
              <a:ext cx="4591050" cy="3409950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160955">
              <a:off x="4563628" y="3095853"/>
              <a:ext cx="247650" cy="114300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663953">
              <a:off x="3853043" y="3042118"/>
              <a:ext cx="247650" cy="114300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929040">
              <a:off x="3572031" y="2680437"/>
              <a:ext cx="285750" cy="104775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165840">
              <a:off x="4926682" y="2632543"/>
              <a:ext cx="285750" cy="104775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344122">
              <a:off x="3724274" y="3962401"/>
              <a:ext cx="247650" cy="95250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673472">
              <a:off x="3986261" y="3829998"/>
              <a:ext cx="247650" cy="95250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64294">
              <a:off x="4630172" y="3663235"/>
              <a:ext cx="247650" cy="114300"/>
            </a:xfrm>
            <a:prstGeom prst="rect">
              <a:avLst/>
            </a:prstGeom>
          </p:spPr>
        </p:pic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366439">
              <a:off x="4983394" y="3922241"/>
              <a:ext cx="295275" cy="76200"/>
            </a:xfrm>
            <a:prstGeom prst="rect">
              <a:avLst/>
            </a:prstGeom>
          </p:spPr>
        </p:pic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945648">
              <a:off x="3757661" y="4466597"/>
              <a:ext cx="238125" cy="95250"/>
            </a:xfrm>
            <a:prstGeom prst="rect">
              <a:avLst/>
            </a:prstGeom>
          </p:spPr>
        </p:pic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59012">
              <a:off x="3871961" y="4687120"/>
              <a:ext cx="333375" cy="7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31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0" name="Elipse 9"/>
          <p:cNvSpPr/>
          <p:nvPr/>
        </p:nvSpPr>
        <p:spPr>
          <a:xfrm>
            <a:off x="1750457" y="3611966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Elipse 21"/>
          <p:cNvSpPr/>
          <p:nvPr/>
        </p:nvSpPr>
        <p:spPr>
          <a:xfrm>
            <a:off x="2310827" y="3611966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2871197" y="3611966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7" name="Conector de seta reta 16"/>
          <p:cNvCxnSpPr>
            <a:stCxn id="22" idx="2"/>
            <a:endCxn id="10" idx="6"/>
          </p:cNvCxnSpPr>
          <p:nvPr/>
        </p:nvCxnSpPr>
        <p:spPr>
          <a:xfrm flipH="1">
            <a:off x="2055257" y="3760727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23" idx="2"/>
            <a:endCxn id="22" idx="6"/>
          </p:cNvCxnSpPr>
          <p:nvPr/>
        </p:nvCxnSpPr>
        <p:spPr>
          <a:xfrm flipH="1">
            <a:off x="2615627" y="3760727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H="1">
            <a:off x="3276600" y="2240366"/>
            <a:ext cx="1284" cy="274320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ipse 65"/>
          <p:cNvSpPr/>
          <p:nvPr/>
        </p:nvSpPr>
        <p:spPr>
          <a:xfrm>
            <a:off x="5104019" y="2712426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5661821" y="2714738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69" name="Conector de seta reta 68"/>
          <p:cNvCxnSpPr>
            <a:stCxn id="68" idx="2"/>
            <a:endCxn id="66" idx="6"/>
          </p:cNvCxnSpPr>
          <p:nvPr/>
        </p:nvCxnSpPr>
        <p:spPr>
          <a:xfrm flipH="1" flipV="1">
            <a:off x="5408819" y="2861187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ipse 69"/>
          <p:cNvSpPr/>
          <p:nvPr/>
        </p:nvSpPr>
        <p:spPr>
          <a:xfrm>
            <a:off x="6219623" y="2712426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71" name="Conector de seta reta 70"/>
          <p:cNvCxnSpPr>
            <a:stCxn id="70" idx="2"/>
            <a:endCxn id="68" idx="6"/>
          </p:cNvCxnSpPr>
          <p:nvPr/>
        </p:nvCxnSpPr>
        <p:spPr>
          <a:xfrm flipH="1">
            <a:off x="5966621" y="2861187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ipse 72"/>
          <p:cNvSpPr/>
          <p:nvPr/>
        </p:nvSpPr>
        <p:spPr>
          <a:xfrm>
            <a:off x="5104019" y="3583504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5101451" y="4454581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82" name="Elipse 81"/>
          <p:cNvSpPr/>
          <p:nvPr/>
        </p:nvSpPr>
        <p:spPr>
          <a:xfrm>
            <a:off x="5659253" y="4456893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83" name="Conector de seta reta 82"/>
          <p:cNvCxnSpPr>
            <a:stCxn id="82" idx="2"/>
            <a:endCxn id="80" idx="6"/>
          </p:cNvCxnSpPr>
          <p:nvPr/>
        </p:nvCxnSpPr>
        <p:spPr>
          <a:xfrm flipH="1" flipV="1">
            <a:off x="5406251" y="4603342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ipse 83"/>
          <p:cNvSpPr/>
          <p:nvPr/>
        </p:nvSpPr>
        <p:spPr>
          <a:xfrm>
            <a:off x="6217055" y="4454581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85" name="Conector de seta reta 84"/>
          <p:cNvCxnSpPr>
            <a:stCxn id="84" idx="2"/>
            <a:endCxn id="82" idx="6"/>
          </p:cNvCxnSpPr>
          <p:nvPr/>
        </p:nvCxnSpPr>
        <p:spPr>
          <a:xfrm flipH="1">
            <a:off x="5964053" y="4603342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/>
          <p:cNvSpPr/>
          <p:nvPr/>
        </p:nvSpPr>
        <p:spPr>
          <a:xfrm>
            <a:off x="6774857" y="4454581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7’’’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88" name="Conector de seta reta 87"/>
          <p:cNvCxnSpPr>
            <a:stCxn id="87" idx="2"/>
            <a:endCxn id="84" idx="6"/>
          </p:cNvCxnSpPr>
          <p:nvPr/>
        </p:nvCxnSpPr>
        <p:spPr>
          <a:xfrm flipH="1">
            <a:off x="6521855" y="4603342"/>
            <a:ext cx="2530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ângulo 99"/>
          <p:cNvSpPr/>
          <p:nvPr/>
        </p:nvSpPr>
        <p:spPr>
          <a:xfrm>
            <a:off x="7335227" y="2678504"/>
            <a:ext cx="762000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 A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1" name="Retângulo 100"/>
          <p:cNvSpPr/>
          <p:nvPr/>
        </p:nvSpPr>
        <p:spPr>
          <a:xfrm>
            <a:off x="7332659" y="3549580"/>
            <a:ext cx="762000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 B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7332659" y="4420659"/>
            <a:ext cx="762000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 C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1810191" y="2130691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Original repository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324959" y="2130691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6" name="Elipse 105"/>
          <p:cNvSpPr/>
          <p:nvPr/>
        </p:nvSpPr>
        <p:spPr>
          <a:xfrm>
            <a:off x="3429000" y="2712426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7" name="Elipse 106"/>
          <p:cNvSpPr/>
          <p:nvPr/>
        </p:nvSpPr>
        <p:spPr>
          <a:xfrm>
            <a:off x="3989370" y="2712426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08" name="Elipse 107"/>
          <p:cNvSpPr/>
          <p:nvPr/>
        </p:nvSpPr>
        <p:spPr>
          <a:xfrm>
            <a:off x="4549740" y="2712426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09" name="Conector de seta reta 108"/>
          <p:cNvCxnSpPr>
            <a:stCxn id="107" idx="2"/>
            <a:endCxn id="106" idx="6"/>
          </p:cNvCxnSpPr>
          <p:nvPr/>
        </p:nvCxnSpPr>
        <p:spPr>
          <a:xfrm flipH="1">
            <a:off x="3733800" y="2861187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de seta reta 109"/>
          <p:cNvCxnSpPr>
            <a:stCxn id="108" idx="2"/>
            <a:endCxn id="107" idx="6"/>
          </p:cNvCxnSpPr>
          <p:nvPr/>
        </p:nvCxnSpPr>
        <p:spPr>
          <a:xfrm flipH="1">
            <a:off x="4294170" y="2861187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>
            <a:stCxn id="66" idx="2"/>
            <a:endCxn id="108" idx="6"/>
          </p:cNvCxnSpPr>
          <p:nvPr/>
        </p:nvCxnSpPr>
        <p:spPr>
          <a:xfrm flipH="1">
            <a:off x="4854540" y="2861187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Elipse 111"/>
          <p:cNvSpPr/>
          <p:nvPr/>
        </p:nvSpPr>
        <p:spPr>
          <a:xfrm>
            <a:off x="3429000" y="358350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3" name="Elipse 112"/>
          <p:cNvSpPr/>
          <p:nvPr/>
        </p:nvSpPr>
        <p:spPr>
          <a:xfrm>
            <a:off x="3989370" y="358350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14" name="Elipse 113"/>
          <p:cNvSpPr/>
          <p:nvPr/>
        </p:nvSpPr>
        <p:spPr>
          <a:xfrm>
            <a:off x="4549740" y="358350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15" name="Conector de seta reta 114"/>
          <p:cNvCxnSpPr>
            <a:stCxn id="113" idx="2"/>
            <a:endCxn id="112" idx="6"/>
          </p:cNvCxnSpPr>
          <p:nvPr/>
        </p:nvCxnSpPr>
        <p:spPr>
          <a:xfrm flipH="1">
            <a:off x="3733800" y="3732265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114" idx="2"/>
            <a:endCxn id="113" idx="6"/>
          </p:cNvCxnSpPr>
          <p:nvPr/>
        </p:nvCxnSpPr>
        <p:spPr>
          <a:xfrm flipH="1">
            <a:off x="4294170" y="3732265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/>
          <p:cNvCxnSpPr>
            <a:stCxn id="73" idx="2"/>
            <a:endCxn id="114" idx="6"/>
          </p:cNvCxnSpPr>
          <p:nvPr/>
        </p:nvCxnSpPr>
        <p:spPr>
          <a:xfrm flipH="1">
            <a:off x="4854540" y="3732265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Elipse 134"/>
          <p:cNvSpPr/>
          <p:nvPr/>
        </p:nvSpPr>
        <p:spPr>
          <a:xfrm>
            <a:off x="3429000" y="4448875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6" name="Elipse 135"/>
          <p:cNvSpPr/>
          <p:nvPr/>
        </p:nvSpPr>
        <p:spPr>
          <a:xfrm>
            <a:off x="3989370" y="4448875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37" name="Elipse 136"/>
          <p:cNvSpPr/>
          <p:nvPr/>
        </p:nvSpPr>
        <p:spPr>
          <a:xfrm>
            <a:off x="4549740" y="4448875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39" name="Conector de seta reta 138"/>
          <p:cNvCxnSpPr>
            <a:stCxn id="136" idx="2"/>
            <a:endCxn id="135" idx="6"/>
          </p:cNvCxnSpPr>
          <p:nvPr/>
        </p:nvCxnSpPr>
        <p:spPr>
          <a:xfrm flipH="1">
            <a:off x="3733800" y="4597636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de seta reta 157"/>
          <p:cNvCxnSpPr>
            <a:stCxn id="137" idx="2"/>
            <a:endCxn id="136" idx="6"/>
          </p:cNvCxnSpPr>
          <p:nvPr/>
        </p:nvCxnSpPr>
        <p:spPr>
          <a:xfrm flipH="1">
            <a:off x="4294170" y="4597636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de seta reta 160"/>
          <p:cNvCxnSpPr>
            <a:stCxn id="80" idx="2"/>
            <a:endCxn id="137" idx="6"/>
          </p:cNvCxnSpPr>
          <p:nvPr/>
        </p:nvCxnSpPr>
        <p:spPr>
          <a:xfrm flipH="1" flipV="1">
            <a:off x="4854540" y="4597636"/>
            <a:ext cx="246911" cy="5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83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cxnSp>
        <p:nvCxnSpPr>
          <p:cNvPr id="7" name="Conector reto 6"/>
          <p:cNvCxnSpPr/>
          <p:nvPr/>
        </p:nvCxnSpPr>
        <p:spPr>
          <a:xfrm flipH="1">
            <a:off x="3264762" y="1706966"/>
            <a:ext cx="13122" cy="1874434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ipse 72"/>
          <p:cNvSpPr/>
          <p:nvPr/>
        </p:nvSpPr>
        <p:spPr>
          <a:xfrm>
            <a:off x="5104019" y="2167524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5101451" y="3038601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82" name="Elipse 81"/>
          <p:cNvSpPr/>
          <p:nvPr/>
        </p:nvSpPr>
        <p:spPr>
          <a:xfrm>
            <a:off x="5659253" y="3040913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83" name="Conector de seta reta 82"/>
          <p:cNvCxnSpPr>
            <a:stCxn id="82" idx="2"/>
            <a:endCxn id="80" idx="6"/>
          </p:cNvCxnSpPr>
          <p:nvPr/>
        </p:nvCxnSpPr>
        <p:spPr>
          <a:xfrm flipH="1" flipV="1">
            <a:off x="5406251" y="3187362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Elipse 83"/>
          <p:cNvSpPr/>
          <p:nvPr/>
        </p:nvSpPr>
        <p:spPr>
          <a:xfrm>
            <a:off x="6217055" y="3038601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85" name="Conector de seta reta 84"/>
          <p:cNvCxnSpPr>
            <a:stCxn id="84" idx="2"/>
            <a:endCxn id="82" idx="6"/>
          </p:cNvCxnSpPr>
          <p:nvPr/>
        </p:nvCxnSpPr>
        <p:spPr>
          <a:xfrm flipH="1">
            <a:off x="5964053" y="3187362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/>
          <p:cNvSpPr/>
          <p:nvPr/>
        </p:nvSpPr>
        <p:spPr>
          <a:xfrm>
            <a:off x="6774857" y="3038601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7’’’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88" name="Conector de seta reta 87"/>
          <p:cNvCxnSpPr>
            <a:stCxn id="87" idx="2"/>
            <a:endCxn id="84" idx="6"/>
          </p:cNvCxnSpPr>
          <p:nvPr/>
        </p:nvCxnSpPr>
        <p:spPr>
          <a:xfrm flipH="1">
            <a:off x="6521855" y="3187362"/>
            <a:ext cx="2530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tângulo 100"/>
          <p:cNvSpPr/>
          <p:nvPr/>
        </p:nvSpPr>
        <p:spPr>
          <a:xfrm>
            <a:off x="7332659" y="2133600"/>
            <a:ext cx="762000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 B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7332659" y="3004679"/>
            <a:ext cx="762000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 C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943769" y="1593163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Original repository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4324959" y="1597291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12" name="Elipse 111"/>
          <p:cNvSpPr/>
          <p:nvPr/>
        </p:nvSpPr>
        <p:spPr>
          <a:xfrm>
            <a:off x="3429000" y="216752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3" name="Elipse 112"/>
          <p:cNvSpPr/>
          <p:nvPr/>
        </p:nvSpPr>
        <p:spPr>
          <a:xfrm>
            <a:off x="3989370" y="216752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14" name="Elipse 113"/>
          <p:cNvSpPr/>
          <p:nvPr/>
        </p:nvSpPr>
        <p:spPr>
          <a:xfrm>
            <a:off x="4549740" y="216752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15" name="Conector de seta reta 114"/>
          <p:cNvCxnSpPr>
            <a:stCxn id="113" idx="2"/>
            <a:endCxn id="112" idx="6"/>
          </p:cNvCxnSpPr>
          <p:nvPr/>
        </p:nvCxnSpPr>
        <p:spPr>
          <a:xfrm flipH="1">
            <a:off x="3733800" y="2316285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>
            <a:stCxn id="114" idx="2"/>
            <a:endCxn id="113" idx="6"/>
          </p:cNvCxnSpPr>
          <p:nvPr/>
        </p:nvCxnSpPr>
        <p:spPr>
          <a:xfrm flipH="1">
            <a:off x="4294170" y="2316285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/>
          <p:cNvCxnSpPr>
            <a:stCxn id="73" idx="2"/>
            <a:endCxn id="114" idx="6"/>
          </p:cNvCxnSpPr>
          <p:nvPr/>
        </p:nvCxnSpPr>
        <p:spPr>
          <a:xfrm flipH="1">
            <a:off x="4854540" y="2316285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Elipse 134"/>
          <p:cNvSpPr/>
          <p:nvPr/>
        </p:nvSpPr>
        <p:spPr>
          <a:xfrm>
            <a:off x="3429000" y="3032895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6" name="Elipse 135"/>
          <p:cNvSpPr/>
          <p:nvPr/>
        </p:nvSpPr>
        <p:spPr>
          <a:xfrm>
            <a:off x="3989370" y="3032895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37" name="Elipse 136"/>
          <p:cNvSpPr/>
          <p:nvPr/>
        </p:nvSpPr>
        <p:spPr>
          <a:xfrm>
            <a:off x="4549740" y="3032895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39" name="Conector de seta reta 138"/>
          <p:cNvCxnSpPr>
            <a:stCxn id="136" idx="2"/>
            <a:endCxn id="135" idx="6"/>
          </p:cNvCxnSpPr>
          <p:nvPr/>
        </p:nvCxnSpPr>
        <p:spPr>
          <a:xfrm flipH="1">
            <a:off x="3733800" y="3181656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de seta reta 157"/>
          <p:cNvCxnSpPr>
            <a:stCxn id="137" idx="2"/>
            <a:endCxn id="136" idx="6"/>
          </p:cNvCxnSpPr>
          <p:nvPr/>
        </p:nvCxnSpPr>
        <p:spPr>
          <a:xfrm flipH="1">
            <a:off x="4294170" y="3181656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de seta reta 160"/>
          <p:cNvCxnSpPr>
            <a:stCxn id="80" idx="2"/>
            <a:endCxn id="137" idx="6"/>
          </p:cNvCxnSpPr>
          <p:nvPr/>
        </p:nvCxnSpPr>
        <p:spPr>
          <a:xfrm flipH="1" flipV="1">
            <a:off x="4854540" y="3181656"/>
            <a:ext cx="246911" cy="5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1721545" y="2590800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2279347" y="2593112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51" name="Conector de seta reta 50"/>
          <p:cNvCxnSpPr>
            <a:stCxn id="50" idx="2"/>
            <a:endCxn id="49" idx="6"/>
          </p:cNvCxnSpPr>
          <p:nvPr/>
        </p:nvCxnSpPr>
        <p:spPr>
          <a:xfrm flipH="1" flipV="1">
            <a:off x="2026345" y="2739561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ipse 51"/>
          <p:cNvSpPr/>
          <p:nvPr/>
        </p:nvSpPr>
        <p:spPr>
          <a:xfrm>
            <a:off x="2837149" y="2590800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53" name="Conector de seta reta 52"/>
          <p:cNvCxnSpPr>
            <a:stCxn id="52" idx="2"/>
            <a:endCxn id="50" idx="6"/>
          </p:cNvCxnSpPr>
          <p:nvPr/>
        </p:nvCxnSpPr>
        <p:spPr>
          <a:xfrm flipH="1">
            <a:off x="2584147" y="2739561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ipse 53"/>
          <p:cNvSpPr/>
          <p:nvPr/>
        </p:nvSpPr>
        <p:spPr>
          <a:xfrm>
            <a:off x="46526" y="2590800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Elipse 54"/>
          <p:cNvSpPr/>
          <p:nvPr/>
        </p:nvSpPr>
        <p:spPr>
          <a:xfrm>
            <a:off x="606896" y="2590800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1167266" y="2590800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57" name="Conector de seta reta 56"/>
          <p:cNvCxnSpPr>
            <a:stCxn id="55" idx="2"/>
            <a:endCxn id="54" idx="6"/>
          </p:cNvCxnSpPr>
          <p:nvPr/>
        </p:nvCxnSpPr>
        <p:spPr>
          <a:xfrm flipH="1">
            <a:off x="351326" y="2739561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>
            <a:stCxn id="56" idx="2"/>
            <a:endCxn id="55" idx="6"/>
          </p:cNvCxnSpPr>
          <p:nvPr/>
        </p:nvCxnSpPr>
        <p:spPr>
          <a:xfrm flipH="1">
            <a:off x="911696" y="2739561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>
            <a:stCxn id="49" idx="2"/>
            <a:endCxn id="56" idx="6"/>
          </p:cNvCxnSpPr>
          <p:nvPr/>
        </p:nvCxnSpPr>
        <p:spPr>
          <a:xfrm flipH="1">
            <a:off x="1472066" y="2739561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flipH="1">
            <a:off x="3247638" y="3997640"/>
            <a:ext cx="13122" cy="1874434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ipse 61"/>
          <p:cNvSpPr/>
          <p:nvPr/>
        </p:nvSpPr>
        <p:spPr>
          <a:xfrm>
            <a:off x="5086895" y="4458198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5084327" y="5535958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5642129" y="5538270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65" name="Conector de seta reta 64"/>
          <p:cNvCxnSpPr>
            <a:stCxn id="64" idx="2"/>
            <a:endCxn id="63" idx="6"/>
          </p:cNvCxnSpPr>
          <p:nvPr/>
        </p:nvCxnSpPr>
        <p:spPr>
          <a:xfrm flipH="1" flipV="1">
            <a:off x="5389127" y="5684719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ipse 66"/>
          <p:cNvSpPr/>
          <p:nvPr/>
        </p:nvSpPr>
        <p:spPr>
          <a:xfrm>
            <a:off x="6199931" y="5535958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72" name="Conector de seta reta 71"/>
          <p:cNvCxnSpPr>
            <a:stCxn id="67" idx="2"/>
            <a:endCxn id="64" idx="6"/>
          </p:cNvCxnSpPr>
          <p:nvPr/>
        </p:nvCxnSpPr>
        <p:spPr>
          <a:xfrm flipH="1">
            <a:off x="5946929" y="5684719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/>
          <p:cNvSpPr/>
          <p:nvPr/>
        </p:nvSpPr>
        <p:spPr>
          <a:xfrm>
            <a:off x="6757733" y="5535958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7’’’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75" name="Conector de seta reta 74"/>
          <p:cNvCxnSpPr>
            <a:stCxn id="74" idx="2"/>
            <a:endCxn id="67" idx="6"/>
          </p:cNvCxnSpPr>
          <p:nvPr/>
        </p:nvCxnSpPr>
        <p:spPr>
          <a:xfrm flipH="1">
            <a:off x="6504731" y="5684719"/>
            <a:ext cx="2530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ângulo 75"/>
          <p:cNvSpPr/>
          <p:nvPr/>
        </p:nvSpPr>
        <p:spPr>
          <a:xfrm>
            <a:off x="7315535" y="4424274"/>
            <a:ext cx="762000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 B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7315535" y="5502036"/>
            <a:ext cx="762000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 C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926645" y="3883837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Original repository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4307835" y="3887965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3411876" y="4458198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6" name="Elipse 85"/>
          <p:cNvSpPr/>
          <p:nvPr/>
        </p:nvSpPr>
        <p:spPr>
          <a:xfrm>
            <a:off x="3972246" y="4458198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4532616" y="4458198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90" name="Conector de seta reta 89"/>
          <p:cNvCxnSpPr>
            <a:stCxn id="86" idx="2"/>
            <a:endCxn id="81" idx="6"/>
          </p:cNvCxnSpPr>
          <p:nvPr/>
        </p:nvCxnSpPr>
        <p:spPr>
          <a:xfrm flipH="1">
            <a:off x="3716676" y="4606959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/>
          <p:cNvCxnSpPr>
            <a:stCxn id="89" idx="2"/>
            <a:endCxn id="86" idx="6"/>
          </p:cNvCxnSpPr>
          <p:nvPr/>
        </p:nvCxnSpPr>
        <p:spPr>
          <a:xfrm flipH="1">
            <a:off x="4277046" y="4606959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/>
          <p:cNvCxnSpPr>
            <a:stCxn id="62" idx="2"/>
            <a:endCxn id="89" idx="6"/>
          </p:cNvCxnSpPr>
          <p:nvPr/>
        </p:nvCxnSpPr>
        <p:spPr>
          <a:xfrm flipH="1">
            <a:off x="4837416" y="4606959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Elipse 92"/>
          <p:cNvSpPr/>
          <p:nvPr/>
        </p:nvSpPr>
        <p:spPr>
          <a:xfrm>
            <a:off x="3411876" y="5530252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4" name="Elipse 93"/>
          <p:cNvSpPr/>
          <p:nvPr/>
        </p:nvSpPr>
        <p:spPr>
          <a:xfrm>
            <a:off x="3972246" y="5530252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4532616" y="5530252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96" name="Conector de seta reta 95"/>
          <p:cNvCxnSpPr>
            <a:stCxn id="94" idx="2"/>
            <a:endCxn id="93" idx="6"/>
          </p:cNvCxnSpPr>
          <p:nvPr/>
        </p:nvCxnSpPr>
        <p:spPr>
          <a:xfrm flipH="1">
            <a:off x="3716676" y="5679013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95" idx="2"/>
            <a:endCxn id="94" idx="6"/>
          </p:cNvCxnSpPr>
          <p:nvPr/>
        </p:nvCxnSpPr>
        <p:spPr>
          <a:xfrm flipH="1">
            <a:off x="4277046" y="5679013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2"/>
            <a:endCxn id="95" idx="6"/>
          </p:cNvCxnSpPr>
          <p:nvPr/>
        </p:nvCxnSpPr>
        <p:spPr>
          <a:xfrm flipH="1" flipV="1">
            <a:off x="4837416" y="5679013"/>
            <a:ext cx="246911" cy="5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ipse 98"/>
          <p:cNvSpPr/>
          <p:nvPr/>
        </p:nvSpPr>
        <p:spPr>
          <a:xfrm>
            <a:off x="1704421" y="4881474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2262223" y="4883786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17" name="Conector de seta reta 116"/>
          <p:cNvCxnSpPr>
            <a:stCxn id="103" idx="2"/>
            <a:endCxn id="99" idx="6"/>
          </p:cNvCxnSpPr>
          <p:nvPr/>
        </p:nvCxnSpPr>
        <p:spPr>
          <a:xfrm flipH="1" flipV="1">
            <a:off x="2009221" y="5030235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Elipse 117"/>
          <p:cNvSpPr/>
          <p:nvPr/>
        </p:nvSpPr>
        <p:spPr>
          <a:xfrm>
            <a:off x="2820025" y="4881474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19" name="Conector de seta reta 118"/>
          <p:cNvCxnSpPr>
            <a:stCxn id="118" idx="2"/>
            <a:endCxn id="103" idx="6"/>
          </p:cNvCxnSpPr>
          <p:nvPr/>
        </p:nvCxnSpPr>
        <p:spPr>
          <a:xfrm flipH="1">
            <a:off x="2567023" y="5030235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Elipse 119"/>
          <p:cNvSpPr/>
          <p:nvPr/>
        </p:nvSpPr>
        <p:spPr>
          <a:xfrm>
            <a:off x="29402" y="488147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1" name="Elipse 120"/>
          <p:cNvSpPr/>
          <p:nvPr/>
        </p:nvSpPr>
        <p:spPr>
          <a:xfrm>
            <a:off x="589772" y="488147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/>
          <p:nvPr/>
        </p:nvSpPr>
        <p:spPr>
          <a:xfrm>
            <a:off x="1150142" y="488147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23" name="Conector de seta reta 122"/>
          <p:cNvCxnSpPr>
            <a:stCxn id="121" idx="2"/>
            <a:endCxn id="120" idx="6"/>
          </p:cNvCxnSpPr>
          <p:nvPr/>
        </p:nvCxnSpPr>
        <p:spPr>
          <a:xfrm flipH="1">
            <a:off x="334202" y="5030235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/>
          <p:cNvCxnSpPr>
            <a:stCxn id="122" idx="2"/>
            <a:endCxn id="121" idx="6"/>
          </p:cNvCxnSpPr>
          <p:nvPr/>
        </p:nvCxnSpPr>
        <p:spPr>
          <a:xfrm flipH="1">
            <a:off x="894572" y="5030235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de seta reta 124"/>
          <p:cNvCxnSpPr>
            <a:stCxn id="99" idx="2"/>
            <a:endCxn id="122" idx="6"/>
          </p:cNvCxnSpPr>
          <p:nvPr/>
        </p:nvCxnSpPr>
        <p:spPr>
          <a:xfrm flipH="1">
            <a:off x="1454942" y="5030235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Elipse 125"/>
          <p:cNvSpPr/>
          <p:nvPr/>
        </p:nvSpPr>
        <p:spPr>
          <a:xfrm>
            <a:off x="5084327" y="4904974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7" name="Elipse 126"/>
          <p:cNvSpPr/>
          <p:nvPr/>
        </p:nvSpPr>
        <p:spPr>
          <a:xfrm>
            <a:off x="5642129" y="4907286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28" name="Conector de seta reta 127"/>
          <p:cNvCxnSpPr>
            <a:stCxn id="127" idx="2"/>
            <a:endCxn id="126" idx="6"/>
          </p:cNvCxnSpPr>
          <p:nvPr/>
        </p:nvCxnSpPr>
        <p:spPr>
          <a:xfrm flipH="1" flipV="1">
            <a:off x="5389127" y="5053735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Elipse 128"/>
          <p:cNvSpPr/>
          <p:nvPr/>
        </p:nvSpPr>
        <p:spPr>
          <a:xfrm>
            <a:off x="6199931" y="4904974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30" name="Conector de seta reta 129"/>
          <p:cNvCxnSpPr>
            <a:stCxn id="129" idx="2"/>
            <a:endCxn id="127" idx="6"/>
          </p:cNvCxnSpPr>
          <p:nvPr/>
        </p:nvCxnSpPr>
        <p:spPr>
          <a:xfrm flipH="1">
            <a:off x="5946929" y="5053735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/>
          <p:cNvCxnSpPr>
            <a:stCxn id="126" idx="2"/>
            <a:endCxn id="89" idx="5"/>
          </p:cNvCxnSpPr>
          <p:nvPr/>
        </p:nvCxnSpPr>
        <p:spPr>
          <a:xfrm flipH="1" flipV="1">
            <a:off x="4792779" y="4712148"/>
            <a:ext cx="291548" cy="341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Elipse 139"/>
          <p:cNvSpPr/>
          <p:nvPr/>
        </p:nvSpPr>
        <p:spPr>
          <a:xfrm>
            <a:off x="6753803" y="4453399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41" name="Conector de seta reta 140"/>
          <p:cNvCxnSpPr>
            <a:stCxn id="140" idx="2"/>
            <a:endCxn id="62" idx="6"/>
          </p:cNvCxnSpPr>
          <p:nvPr/>
        </p:nvCxnSpPr>
        <p:spPr>
          <a:xfrm flipH="1">
            <a:off x="5391695" y="4602160"/>
            <a:ext cx="1362108" cy="4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de seta reta 141"/>
          <p:cNvCxnSpPr>
            <a:stCxn id="140" idx="2"/>
            <a:endCxn id="129" idx="6"/>
          </p:cNvCxnSpPr>
          <p:nvPr/>
        </p:nvCxnSpPr>
        <p:spPr>
          <a:xfrm flipH="1">
            <a:off x="6504731" y="4602160"/>
            <a:ext cx="249072" cy="451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63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cxnSp>
        <p:nvCxnSpPr>
          <p:cNvPr id="61" name="Conector reto 60"/>
          <p:cNvCxnSpPr/>
          <p:nvPr/>
        </p:nvCxnSpPr>
        <p:spPr>
          <a:xfrm flipH="1">
            <a:off x="3887517" y="1637803"/>
            <a:ext cx="8805" cy="125779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ipse 61"/>
          <p:cNvSpPr/>
          <p:nvPr/>
        </p:nvSpPr>
        <p:spPr>
          <a:xfrm>
            <a:off x="1827419" y="1956648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5663716" y="1957555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4" name="Elipse 63"/>
          <p:cNvSpPr/>
          <p:nvPr/>
        </p:nvSpPr>
        <p:spPr>
          <a:xfrm>
            <a:off x="6221518" y="1959867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65" name="Conector de seta reta 64"/>
          <p:cNvCxnSpPr>
            <a:stCxn id="64" idx="2"/>
            <a:endCxn id="63" idx="6"/>
          </p:cNvCxnSpPr>
          <p:nvPr/>
        </p:nvCxnSpPr>
        <p:spPr>
          <a:xfrm flipH="1" flipV="1">
            <a:off x="5968516" y="2106316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ipse 66"/>
          <p:cNvSpPr/>
          <p:nvPr/>
        </p:nvSpPr>
        <p:spPr>
          <a:xfrm>
            <a:off x="6779320" y="1957555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72" name="Conector de seta reta 71"/>
          <p:cNvCxnSpPr>
            <a:stCxn id="67" idx="2"/>
            <a:endCxn id="64" idx="6"/>
          </p:cNvCxnSpPr>
          <p:nvPr/>
        </p:nvCxnSpPr>
        <p:spPr>
          <a:xfrm flipH="1">
            <a:off x="6526318" y="2106316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/>
          <p:cNvSpPr/>
          <p:nvPr/>
        </p:nvSpPr>
        <p:spPr>
          <a:xfrm>
            <a:off x="7337122" y="1957555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7’’’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75" name="Conector de seta reta 74"/>
          <p:cNvCxnSpPr>
            <a:stCxn id="74" idx="2"/>
            <a:endCxn id="67" idx="6"/>
          </p:cNvCxnSpPr>
          <p:nvPr/>
        </p:nvCxnSpPr>
        <p:spPr>
          <a:xfrm flipH="1">
            <a:off x="7084120" y="2106316"/>
            <a:ext cx="2530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ângulo 76"/>
          <p:cNvSpPr/>
          <p:nvPr/>
        </p:nvSpPr>
        <p:spPr>
          <a:xfrm>
            <a:off x="8305800" y="1923633"/>
            <a:ext cx="762000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 C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1130139" y="1504067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Original repository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5638800" y="1528128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152400" y="1956648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6" name="Elipse 85"/>
          <p:cNvSpPr/>
          <p:nvPr/>
        </p:nvSpPr>
        <p:spPr>
          <a:xfrm>
            <a:off x="712770" y="1956648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1273140" y="1956648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90" name="Conector de seta reta 89"/>
          <p:cNvCxnSpPr>
            <a:stCxn id="86" idx="2"/>
            <a:endCxn id="81" idx="6"/>
          </p:cNvCxnSpPr>
          <p:nvPr/>
        </p:nvCxnSpPr>
        <p:spPr>
          <a:xfrm flipH="1">
            <a:off x="457200" y="2105409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/>
          <p:cNvCxnSpPr>
            <a:stCxn id="89" idx="2"/>
            <a:endCxn id="86" idx="6"/>
          </p:cNvCxnSpPr>
          <p:nvPr/>
        </p:nvCxnSpPr>
        <p:spPr>
          <a:xfrm flipH="1">
            <a:off x="1017570" y="2105409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/>
          <p:cNvCxnSpPr>
            <a:stCxn id="62" idx="2"/>
            <a:endCxn id="89" idx="6"/>
          </p:cNvCxnSpPr>
          <p:nvPr/>
        </p:nvCxnSpPr>
        <p:spPr>
          <a:xfrm flipH="1">
            <a:off x="1577940" y="2105409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Elipse 92"/>
          <p:cNvSpPr/>
          <p:nvPr/>
        </p:nvSpPr>
        <p:spPr>
          <a:xfrm>
            <a:off x="3991265" y="1951849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4" name="Elipse 93"/>
          <p:cNvSpPr/>
          <p:nvPr/>
        </p:nvSpPr>
        <p:spPr>
          <a:xfrm>
            <a:off x="4551635" y="1951849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5112005" y="1951849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96" name="Conector de seta reta 95"/>
          <p:cNvCxnSpPr>
            <a:stCxn id="94" idx="2"/>
            <a:endCxn id="93" idx="6"/>
          </p:cNvCxnSpPr>
          <p:nvPr/>
        </p:nvCxnSpPr>
        <p:spPr>
          <a:xfrm flipH="1">
            <a:off x="4296065" y="2100610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/>
          <p:cNvCxnSpPr>
            <a:stCxn id="95" idx="2"/>
            <a:endCxn id="94" idx="6"/>
          </p:cNvCxnSpPr>
          <p:nvPr/>
        </p:nvCxnSpPr>
        <p:spPr>
          <a:xfrm flipH="1">
            <a:off x="4856435" y="2100610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>
            <a:stCxn id="63" idx="2"/>
            <a:endCxn id="95" idx="6"/>
          </p:cNvCxnSpPr>
          <p:nvPr/>
        </p:nvCxnSpPr>
        <p:spPr>
          <a:xfrm flipH="1" flipV="1">
            <a:off x="5416805" y="2100610"/>
            <a:ext cx="246911" cy="5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Elipse 125"/>
          <p:cNvSpPr/>
          <p:nvPr/>
        </p:nvSpPr>
        <p:spPr>
          <a:xfrm>
            <a:off x="1824851" y="2403424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7" name="Elipse 126"/>
          <p:cNvSpPr/>
          <p:nvPr/>
        </p:nvSpPr>
        <p:spPr>
          <a:xfrm>
            <a:off x="2382653" y="2405736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28" name="Conector de seta reta 127"/>
          <p:cNvCxnSpPr>
            <a:stCxn id="127" idx="2"/>
            <a:endCxn id="126" idx="6"/>
          </p:cNvCxnSpPr>
          <p:nvPr/>
        </p:nvCxnSpPr>
        <p:spPr>
          <a:xfrm flipH="1" flipV="1">
            <a:off x="2129651" y="2552185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Elipse 128"/>
          <p:cNvSpPr/>
          <p:nvPr/>
        </p:nvSpPr>
        <p:spPr>
          <a:xfrm>
            <a:off x="2940455" y="2403424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30" name="Conector de seta reta 129"/>
          <p:cNvCxnSpPr>
            <a:stCxn id="129" idx="2"/>
            <a:endCxn id="127" idx="6"/>
          </p:cNvCxnSpPr>
          <p:nvPr/>
        </p:nvCxnSpPr>
        <p:spPr>
          <a:xfrm flipH="1">
            <a:off x="2687453" y="2552185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/>
          <p:cNvCxnSpPr>
            <a:stCxn id="126" idx="2"/>
            <a:endCxn id="89" idx="5"/>
          </p:cNvCxnSpPr>
          <p:nvPr/>
        </p:nvCxnSpPr>
        <p:spPr>
          <a:xfrm flipH="1" flipV="1">
            <a:off x="1533303" y="2210598"/>
            <a:ext cx="291548" cy="341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Elipse 139"/>
          <p:cNvSpPr/>
          <p:nvPr/>
        </p:nvSpPr>
        <p:spPr>
          <a:xfrm>
            <a:off x="3494327" y="1951849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41" name="Conector de seta reta 140"/>
          <p:cNvCxnSpPr>
            <a:stCxn id="140" idx="2"/>
            <a:endCxn id="62" idx="6"/>
          </p:cNvCxnSpPr>
          <p:nvPr/>
        </p:nvCxnSpPr>
        <p:spPr>
          <a:xfrm flipH="1">
            <a:off x="2132219" y="2100610"/>
            <a:ext cx="1362108" cy="4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de seta reta 141"/>
          <p:cNvCxnSpPr>
            <a:stCxn id="140" idx="2"/>
            <a:endCxn id="129" idx="6"/>
          </p:cNvCxnSpPr>
          <p:nvPr/>
        </p:nvCxnSpPr>
        <p:spPr>
          <a:xfrm flipH="1">
            <a:off x="3245255" y="2100610"/>
            <a:ext cx="249072" cy="451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/>
          <p:nvPr/>
        </p:nvCxnSpPr>
        <p:spPr>
          <a:xfrm flipH="1">
            <a:off x="3887517" y="3291083"/>
            <a:ext cx="8805" cy="125779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ipse 105"/>
          <p:cNvSpPr/>
          <p:nvPr/>
        </p:nvSpPr>
        <p:spPr>
          <a:xfrm>
            <a:off x="1827419" y="3609928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7" name="Elipse 106"/>
          <p:cNvSpPr/>
          <p:nvPr/>
        </p:nvSpPr>
        <p:spPr>
          <a:xfrm>
            <a:off x="5663716" y="3610835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8" name="Elipse 107"/>
          <p:cNvSpPr/>
          <p:nvPr/>
        </p:nvSpPr>
        <p:spPr>
          <a:xfrm>
            <a:off x="6221518" y="3613147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09" name="Conector de seta reta 108"/>
          <p:cNvCxnSpPr>
            <a:stCxn id="108" idx="2"/>
            <a:endCxn id="107" idx="6"/>
          </p:cNvCxnSpPr>
          <p:nvPr/>
        </p:nvCxnSpPr>
        <p:spPr>
          <a:xfrm flipH="1" flipV="1">
            <a:off x="5968516" y="3759596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Elipse 109"/>
          <p:cNvSpPr/>
          <p:nvPr/>
        </p:nvSpPr>
        <p:spPr>
          <a:xfrm>
            <a:off x="6779320" y="3610835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11" name="Conector de seta reta 110"/>
          <p:cNvCxnSpPr>
            <a:stCxn id="110" idx="2"/>
            <a:endCxn id="108" idx="6"/>
          </p:cNvCxnSpPr>
          <p:nvPr/>
        </p:nvCxnSpPr>
        <p:spPr>
          <a:xfrm flipH="1">
            <a:off x="6526318" y="3759596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Elipse 132"/>
          <p:cNvSpPr/>
          <p:nvPr/>
        </p:nvSpPr>
        <p:spPr>
          <a:xfrm>
            <a:off x="7337122" y="3610835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7’’’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34" name="Conector de seta reta 133"/>
          <p:cNvCxnSpPr>
            <a:stCxn id="133" idx="2"/>
            <a:endCxn id="110" idx="6"/>
          </p:cNvCxnSpPr>
          <p:nvPr/>
        </p:nvCxnSpPr>
        <p:spPr>
          <a:xfrm flipH="1">
            <a:off x="7084120" y="3759596"/>
            <a:ext cx="2530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tângulo 137"/>
          <p:cNvSpPr/>
          <p:nvPr/>
        </p:nvSpPr>
        <p:spPr>
          <a:xfrm>
            <a:off x="8305800" y="3576913"/>
            <a:ext cx="762000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 C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43" name="Retângulo 142"/>
          <p:cNvSpPr/>
          <p:nvPr/>
        </p:nvSpPr>
        <p:spPr>
          <a:xfrm>
            <a:off x="1130139" y="3157347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Original repository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44" name="Retângulo 143"/>
          <p:cNvSpPr/>
          <p:nvPr/>
        </p:nvSpPr>
        <p:spPr>
          <a:xfrm>
            <a:off x="5638800" y="3181408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Clones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45" name="Elipse 144"/>
          <p:cNvSpPr/>
          <p:nvPr/>
        </p:nvSpPr>
        <p:spPr>
          <a:xfrm>
            <a:off x="152400" y="3609928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6" name="Elipse 145"/>
          <p:cNvSpPr/>
          <p:nvPr/>
        </p:nvSpPr>
        <p:spPr>
          <a:xfrm>
            <a:off x="712770" y="3609928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47" name="Elipse 146"/>
          <p:cNvSpPr/>
          <p:nvPr/>
        </p:nvSpPr>
        <p:spPr>
          <a:xfrm>
            <a:off x="1273140" y="3609928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48" name="Conector de seta reta 147"/>
          <p:cNvCxnSpPr>
            <a:stCxn id="146" idx="2"/>
            <a:endCxn id="145" idx="6"/>
          </p:cNvCxnSpPr>
          <p:nvPr/>
        </p:nvCxnSpPr>
        <p:spPr>
          <a:xfrm flipH="1">
            <a:off x="457200" y="3758689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de seta reta 148"/>
          <p:cNvCxnSpPr>
            <a:stCxn id="147" idx="2"/>
            <a:endCxn id="146" idx="6"/>
          </p:cNvCxnSpPr>
          <p:nvPr/>
        </p:nvCxnSpPr>
        <p:spPr>
          <a:xfrm flipH="1">
            <a:off x="1017570" y="3758689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de seta reta 149"/>
          <p:cNvCxnSpPr>
            <a:stCxn id="106" idx="2"/>
            <a:endCxn id="147" idx="6"/>
          </p:cNvCxnSpPr>
          <p:nvPr/>
        </p:nvCxnSpPr>
        <p:spPr>
          <a:xfrm flipH="1">
            <a:off x="1577940" y="3758689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Elipse 150"/>
          <p:cNvSpPr/>
          <p:nvPr/>
        </p:nvSpPr>
        <p:spPr>
          <a:xfrm>
            <a:off x="3991265" y="3605129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2" name="Elipse 151"/>
          <p:cNvSpPr/>
          <p:nvPr/>
        </p:nvSpPr>
        <p:spPr>
          <a:xfrm>
            <a:off x="4551635" y="3605129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53" name="Elipse 152"/>
          <p:cNvSpPr/>
          <p:nvPr/>
        </p:nvSpPr>
        <p:spPr>
          <a:xfrm>
            <a:off x="5112005" y="3605129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54" name="Conector de seta reta 153"/>
          <p:cNvCxnSpPr>
            <a:stCxn id="152" idx="2"/>
            <a:endCxn id="151" idx="6"/>
          </p:cNvCxnSpPr>
          <p:nvPr/>
        </p:nvCxnSpPr>
        <p:spPr>
          <a:xfrm flipH="1">
            <a:off x="4296065" y="3753890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de seta reta 154"/>
          <p:cNvCxnSpPr>
            <a:stCxn id="153" idx="2"/>
            <a:endCxn id="152" idx="6"/>
          </p:cNvCxnSpPr>
          <p:nvPr/>
        </p:nvCxnSpPr>
        <p:spPr>
          <a:xfrm flipH="1">
            <a:off x="4856435" y="3753890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de seta reta 155"/>
          <p:cNvCxnSpPr>
            <a:stCxn id="107" idx="2"/>
            <a:endCxn id="153" idx="6"/>
          </p:cNvCxnSpPr>
          <p:nvPr/>
        </p:nvCxnSpPr>
        <p:spPr>
          <a:xfrm flipH="1" flipV="1">
            <a:off x="5416805" y="3753890"/>
            <a:ext cx="246911" cy="5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Elipse 156"/>
          <p:cNvSpPr/>
          <p:nvPr/>
        </p:nvSpPr>
        <p:spPr>
          <a:xfrm>
            <a:off x="1824851" y="4056704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9" name="Elipse 158"/>
          <p:cNvSpPr/>
          <p:nvPr/>
        </p:nvSpPr>
        <p:spPr>
          <a:xfrm>
            <a:off x="2382653" y="4059016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60" name="Conector de seta reta 159"/>
          <p:cNvCxnSpPr>
            <a:stCxn id="159" idx="2"/>
            <a:endCxn id="157" idx="6"/>
          </p:cNvCxnSpPr>
          <p:nvPr/>
        </p:nvCxnSpPr>
        <p:spPr>
          <a:xfrm flipH="1" flipV="1">
            <a:off x="2129651" y="4205465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Elipse 161"/>
          <p:cNvSpPr/>
          <p:nvPr/>
        </p:nvSpPr>
        <p:spPr>
          <a:xfrm>
            <a:off x="2940455" y="4056704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63" name="Conector de seta reta 162"/>
          <p:cNvCxnSpPr>
            <a:stCxn id="162" idx="2"/>
            <a:endCxn id="159" idx="6"/>
          </p:cNvCxnSpPr>
          <p:nvPr/>
        </p:nvCxnSpPr>
        <p:spPr>
          <a:xfrm flipH="1">
            <a:off x="2687453" y="4205465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de seta reta 163"/>
          <p:cNvCxnSpPr>
            <a:stCxn id="157" idx="2"/>
            <a:endCxn id="147" idx="5"/>
          </p:cNvCxnSpPr>
          <p:nvPr/>
        </p:nvCxnSpPr>
        <p:spPr>
          <a:xfrm flipH="1" flipV="1">
            <a:off x="1533303" y="3863878"/>
            <a:ext cx="291548" cy="341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Elipse 164"/>
          <p:cNvSpPr/>
          <p:nvPr/>
        </p:nvSpPr>
        <p:spPr>
          <a:xfrm>
            <a:off x="3494327" y="3605129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66" name="Conector de seta reta 165"/>
          <p:cNvCxnSpPr>
            <a:stCxn id="165" idx="2"/>
            <a:endCxn id="106" idx="6"/>
          </p:cNvCxnSpPr>
          <p:nvPr/>
        </p:nvCxnSpPr>
        <p:spPr>
          <a:xfrm flipH="1">
            <a:off x="2132219" y="3753890"/>
            <a:ext cx="1362108" cy="4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de seta reta 166"/>
          <p:cNvCxnSpPr>
            <a:stCxn id="165" idx="2"/>
            <a:endCxn id="162" idx="6"/>
          </p:cNvCxnSpPr>
          <p:nvPr/>
        </p:nvCxnSpPr>
        <p:spPr>
          <a:xfrm flipH="1">
            <a:off x="3245255" y="3753890"/>
            <a:ext cx="249072" cy="451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Elipse 167"/>
          <p:cNvSpPr/>
          <p:nvPr/>
        </p:nvSpPr>
        <p:spPr>
          <a:xfrm>
            <a:off x="5670214" y="4081319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69" name="Conector de seta reta 168"/>
          <p:cNvCxnSpPr>
            <a:stCxn id="168" idx="2"/>
            <a:endCxn id="153" idx="5"/>
          </p:cNvCxnSpPr>
          <p:nvPr/>
        </p:nvCxnSpPr>
        <p:spPr>
          <a:xfrm flipH="1" flipV="1">
            <a:off x="5372168" y="3859079"/>
            <a:ext cx="298046" cy="3710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Elipse 169"/>
          <p:cNvSpPr/>
          <p:nvPr/>
        </p:nvSpPr>
        <p:spPr>
          <a:xfrm>
            <a:off x="5667646" y="4528095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71" name="Elipse 170"/>
          <p:cNvSpPr/>
          <p:nvPr/>
        </p:nvSpPr>
        <p:spPr>
          <a:xfrm>
            <a:off x="6225448" y="4530407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72" name="Conector de seta reta 171"/>
          <p:cNvCxnSpPr>
            <a:stCxn id="171" idx="2"/>
            <a:endCxn id="170" idx="6"/>
          </p:cNvCxnSpPr>
          <p:nvPr/>
        </p:nvCxnSpPr>
        <p:spPr>
          <a:xfrm flipH="1" flipV="1">
            <a:off x="5972446" y="4676856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lipse 172"/>
          <p:cNvSpPr/>
          <p:nvPr/>
        </p:nvSpPr>
        <p:spPr>
          <a:xfrm>
            <a:off x="6783250" y="4528095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74" name="Conector de seta reta 173"/>
          <p:cNvCxnSpPr>
            <a:stCxn id="173" idx="2"/>
            <a:endCxn id="171" idx="6"/>
          </p:cNvCxnSpPr>
          <p:nvPr/>
        </p:nvCxnSpPr>
        <p:spPr>
          <a:xfrm flipH="1">
            <a:off x="6530248" y="4676856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de seta reta 174"/>
          <p:cNvCxnSpPr>
            <a:stCxn id="170" idx="2"/>
            <a:endCxn id="153" idx="4"/>
          </p:cNvCxnSpPr>
          <p:nvPr/>
        </p:nvCxnSpPr>
        <p:spPr>
          <a:xfrm flipH="1" flipV="1">
            <a:off x="5264405" y="3902650"/>
            <a:ext cx="403241" cy="77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Elipse 175"/>
          <p:cNvSpPr/>
          <p:nvPr/>
        </p:nvSpPr>
        <p:spPr>
          <a:xfrm>
            <a:off x="7337122" y="4076520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77" name="Conector de seta reta 176"/>
          <p:cNvCxnSpPr>
            <a:stCxn id="176" idx="2"/>
            <a:endCxn id="168" idx="6"/>
          </p:cNvCxnSpPr>
          <p:nvPr/>
        </p:nvCxnSpPr>
        <p:spPr>
          <a:xfrm flipH="1">
            <a:off x="5975014" y="4225281"/>
            <a:ext cx="1362108" cy="4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de seta reta 177"/>
          <p:cNvCxnSpPr>
            <a:stCxn id="176" idx="2"/>
            <a:endCxn id="173" idx="6"/>
          </p:cNvCxnSpPr>
          <p:nvPr/>
        </p:nvCxnSpPr>
        <p:spPr>
          <a:xfrm flipH="1">
            <a:off x="7088050" y="4225281"/>
            <a:ext cx="249072" cy="451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Elipse 178"/>
          <p:cNvSpPr/>
          <p:nvPr/>
        </p:nvSpPr>
        <p:spPr>
          <a:xfrm>
            <a:off x="7899991" y="3605128"/>
            <a:ext cx="304800" cy="297521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8</a:t>
            </a:r>
            <a:r>
              <a:rPr lang="pt-BR" sz="1200" dirty="0" smtClean="0">
                <a:solidFill>
                  <a:schemeClr val="tx1"/>
                </a:solidFill>
              </a:rPr>
              <a:t>’’’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80" name="Conector de seta reta 179"/>
          <p:cNvCxnSpPr>
            <a:stCxn id="179" idx="2"/>
            <a:endCxn id="133" idx="6"/>
          </p:cNvCxnSpPr>
          <p:nvPr/>
        </p:nvCxnSpPr>
        <p:spPr>
          <a:xfrm flipH="1">
            <a:off x="7641922" y="3753889"/>
            <a:ext cx="258069" cy="57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de seta reta 180"/>
          <p:cNvCxnSpPr>
            <a:stCxn id="179" idx="4"/>
            <a:endCxn id="176" idx="6"/>
          </p:cNvCxnSpPr>
          <p:nvPr/>
        </p:nvCxnSpPr>
        <p:spPr>
          <a:xfrm flipH="1">
            <a:off x="7641922" y="3902649"/>
            <a:ext cx="410469" cy="322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38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2" name="Elipse 61"/>
          <p:cNvSpPr/>
          <p:nvPr/>
        </p:nvSpPr>
        <p:spPr>
          <a:xfrm>
            <a:off x="5693335" y="2595977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926645" y="1600200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Original repository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4891957" y="1605206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 B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4018316" y="2595977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6" name="Elipse 85"/>
          <p:cNvSpPr/>
          <p:nvPr/>
        </p:nvSpPr>
        <p:spPr>
          <a:xfrm>
            <a:off x="4578686" y="2595977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5139056" y="2595977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90" name="Conector de seta reta 89"/>
          <p:cNvCxnSpPr>
            <a:stCxn id="86" idx="2"/>
            <a:endCxn id="81" idx="6"/>
          </p:cNvCxnSpPr>
          <p:nvPr/>
        </p:nvCxnSpPr>
        <p:spPr>
          <a:xfrm flipH="1">
            <a:off x="4323116" y="2744738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/>
          <p:cNvCxnSpPr>
            <a:stCxn id="89" idx="2"/>
            <a:endCxn id="86" idx="6"/>
          </p:cNvCxnSpPr>
          <p:nvPr/>
        </p:nvCxnSpPr>
        <p:spPr>
          <a:xfrm flipH="1">
            <a:off x="4883486" y="2744738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de seta reta 91"/>
          <p:cNvCxnSpPr>
            <a:stCxn id="62" idx="2"/>
            <a:endCxn id="89" idx="6"/>
          </p:cNvCxnSpPr>
          <p:nvPr/>
        </p:nvCxnSpPr>
        <p:spPr>
          <a:xfrm flipH="1">
            <a:off x="5443856" y="2744738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Elipse 98"/>
          <p:cNvSpPr/>
          <p:nvPr/>
        </p:nvSpPr>
        <p:spPr>
          <a:xfrm>
            <a:off x="1704421" y="2597837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03" name="Elipse 102"/>
          <p:cNvSpPr/>
          <p:nvPr/>
        </p:nvSpPr>
        <p:spPr>
          <a:xfrm>
            <a:off x="2262223" y="2600149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17" name="Conector de seta reta 116"/>
          <p:cNvCxnSpPr>
            <a:stCxn id="103" idx="2"/>
            <a:endCxn id="99" idx="6"/>
          </p:cNvCxnSpPr>
          <p:nvPr/>
        </p:nvCxnSpPr>
        <p:spPr>
          <a:xfrm flipH="1" flipV="1">
            <a:off x="2009221" y="2746598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Elipse 117"/>
          <p:cNvSpPr/>
          <p:nvPr/>
        </p:nvSpPr>
        <p:spPr>
          <a:xfrm>
            <a:off x="2820025" y="2597837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19" name="Conector de seta reta 118"/>
          <p:cNvCxnSpPr>
            <a:stCxn id="118" idx="2"/>
            <a:endCxn id="103" idx="6"/>
          </p:cNvCxnSpPr>
          <p:nvPr/>
        </p:nvCxnSpPr>
        <p:spPr>
          <a:xfrm flipH="1">
            <a:off x="2567023" y="2746598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Elipse 119"/>
          <p:cNvSpPr/>
          <p:nvPr/>
        </p:nvSpPr>
        <p:spPr>
          <a:xfrm>
            <a:off x="29402" y="2597837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1" name="Elipse 120"/>
          <p:cNvSpPr/>
          <p:nvPr/>
        </p:nvSpPr>
        <p:spPr>
          <a:xfrm>
            <a:off x="589772" y="2597837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/>
          <p:nvPr/>
        </p:nvSpPr>
        <p:spPr>
          <a:xfrm>
            <a:off x="1150142" y="2597837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23" name="Conector de seta reta 122"/>
          <p:cNvCxnSpPr>
            <a:stCxn id="121" idx="2"/>
            <a:endCxn id="120" idx="6"/>
          </p:cNvCxnSpPr>
          <p:nvPr/>
        </p:nvCxnSpPr>
        <p:spPr>
          <a:xfrm flipH="1">
            <a:off x="334202" y="2746598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/>
          <p:cNvCxnSpPr>
            <a:stCxn id="122" idx="2"/>
            <a:endCxn id="121" idx="6"/>
          </p:cNvCxnSpPr>
          <p:nvPr/>
        </p:nvCxnSpPr>
        <p:spPr>
          <a:xfrm flipH="1">
            <a:off x="894572" y="2746598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de seta reta 124"/>
          <p:cNvCxnSpPr>
            <a:stCxn id="99" idx="2"/>
            <a:endCxn id="122" idx="6"/>
          </p:cNvCxnSpPr>
          <p:nvPr/>
        </p:nvCxnSpPr>
        <p:spPr>
          <a:xfrm flipH="1">
            <a:off x="1454942" y="2746598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Elipse 125"/>
          <p:cNvSpPr/>
          <p:nvPr/>
        </p:nvSpPr>
        <p:spPr>
          <a:xfrm>
            <a:off x="5690767" y="3042753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27" name="Elipse 126"/>
          <p:cNvSpPr/>
          <p:nvPr/>
        </p:nvSpPr>
        <p:spPr>
          <a:xfrm>
            <a:off x="6248569" y="3045065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28" name="Conector de seta reta 127"/>
          <p:cNvCxnSpPr>
            <a:stCxn id="127" idx="2"/>
            <a:endCxn id="126" idx="6"/>
          </p:cNvCxnSpPr>
          <p:nvPr/>
        </p:nvCxnSpPr>
        <p:spPr>
          <a:xfrm flipH="1" flipV="1">
            <a:off x="5995567" y="3191514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Elipse 128"/>
          <p:cNvSpPr/>
          <p:nvPr/>
        </p:nvSpPr>
        <p:spPr>
          <a:xfrm>
            <a:off x="6806371" y="3042753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30" name="Conector de seta reta 129"/>
          <p:cNvCxnSpPr>
            <a:stCxn id="129" idx="2"/>
            <a:endCxn id="127" idx="6"/>
          </p:cNvCxnSpPr>
          <p:nvPr/>
        </p:nvCxnSpPr>
        <p:spPr>
          <a:xfrm flipH="1">
            <a:off x="6553369" y="3191514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/>
          <p:cNvCxnSpPr>
            <a:stCxn id="126" idx="2"/>
            <a:endCxn id="89" idx="5"/>
          </p:cNvCxnSpPr>
          <p:nvPr/>
        </p:nvCxnSpPr>
        <p:spPr>
          <a:xfrm flipH="1" flipV="1">
            <a:off x="5399219" y="2849927"/>
            <a:ext cx="291548" cy="341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ângulo 99"/>
          <p:cNvSpPr/>
          <p:nvPr/>
        </p:nvSpPr>
        <p:spPr>
          <a:xfrm>
            <a:off x="2591425" y="1978585"/>
            <a:ext cx="762000" cy="365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 smtClean="0">
                <a:solidFill>
                  <a:schemeClr val="tx1"/>
                </a:solidFill>
              </a:rPr>
              <a:t>master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106" name="Conector de seta reta 105"/>
          <p:cNvCxnSpPr>
            <a:stCxn id="100" idx="2"/>
            <a:endCxn id="118" idx="0"/>
          </p:cNvCxnSpPr>
          <p:nvPr/>
        </p:nvCxnSpPr>
        <p:spPr>
          <a:xfrm>
            <a:off x="2972425" y="2343949"/>
            <a:ext cx="0" cy="253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ângulo 106"/>
          <p:cNvSpPr/>
          <p:nvPr/>
        </p:nvSpPr>
        <p:spPr>
          <a:xfrm>
            <a:off x="5458248" y="1985553"/>
            <a:ext cx="762000" cy="365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 smtClean="0">
                <a:solidFill>
                  <a:schemeClr val="tx1"/>
                </a:solidFill>
              </a:rPr>
              <a:t>master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108" name="Conector de seta reta 107"/>
          <p:cNvCxnSpPr>
            <a:stCxn id="107" idx="2"/>
            <a:endCxn id="62" idx="0"/>
          </p:cNvCxnSpPr>
          <p:nvPr/>
        </p:nvCxnSpPr>
        <p:spPr>
          <a:xfrm>
            <a:off x="5839248" y="2350917"/>
            <a:ext cx="6487" cy="245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tângulo 108"/>
          <p:cNvSpPr/>
          <p:nvPr/>
        </p:nvSpPr>
        <p:spPr>
          <a:xfrm>
            <a:off x="6463471" y="3628214"/>
            <a:ext cx="990599" cy="365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 smtClean="0">
                <a:solidFill>
                  <a:schemeClr val="tx1"/>
                </a:solidFill>
              </a:rPr>
              <a:t>origin</a:t>
            </a:r>
            <a:r>
              <a:rPr lang="pt-BR" sz="1100" dirty="0" smtClean="0">
                <a:solidFill>
                  <a:schemeClr val="tx1"/>
                </a:solidFill>
              </a:rPr>
              <a:t>/</a:t>
            </a:r>
            <a:r>
              <a:rPr lang="pt-BR" sz="1100" dirty="0" err="1" smtClean="0">
                <a:solidFill>
                  <a:schemeClr val="tx1"/>
                </a:solidFill>
              </a:rPr>
              <a:t>master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110" name="Conector de seta reta 109"/>
          <p:cNvCxnSpPr>
            <a:stCxn id="109" idx="0"/>
            <a:endCxn id="129" idx="4"/>
          </p:cNvCxnSpPr>
          <p:nvPr/>
        </p:nvCxnSpPr>
        <p:spPr>
          <a:xfrm flipV="1">
            <a:off x="6958771" y="3340274"/>
            <a:ext cx="0" cy="287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/>
          <p:cNvCxnSpPr/>
          <p:nvPr/>
        </p:nvCxnSpPr>
        <p:spPr>
          <a:xfrm flipH="1">
            <a:off x="3896323" y="1637803"/>
            <a:ext cx="1" cy="223094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Elipse 137"/>
          <p:cNvSpPr/>
          <p:nvPr/>
        </p:nvSpPr>
        <p:spPr>
          <a:xfrm>
            <a:off x="5914993" y="4800443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44" name="Elipse 143"/>
          <p:cNvSpPr/>
          <p:nvPr/>
        </p:nvSpPr>
        <p:spPr>
          <a:xfrm>
            <a:off x="4239974" y="4800443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5" name="Elipse 144"/>
          <p:cNvSpPr/>
          <p:nvPr/>
        </p:nvSpPr>
        <p:spPr>
          <a:xfrm>
            <a:off x="4800344" y="4800443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46" name="Elipse 145"/>
          <p:cNvSpPr/>
          <p:nvPr/>
        </p:nvSpPr>
        <p:spPr>
          <a:xfrm>
            <a:off x="5360714" y="4800443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47" name="Conector de seta reta 146"/>
          <p:cNvCxnSpPr>
            <a:stCxn id="145" idx="2"/>
            <a:endCxn id="144" idx="6"/>
          </p:cNvCxnSpPr>
          <p:nvPr/>
        </p:nvCxnSpPr>
        <p:spPr>
          <a:xfrm flipH="1">
            <a:off x="4544774" y="4949204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de seta reta 147"/>
          <p:cNvCxnSpPr>
            <a:stCxn id="146" idx="2"/>
            <a:endCxn id="145" idx="6"/>
          </p:cNvCxnSpPr>
          <p:nvPr/>
        </p:nvCxnSpPr>
        <p:spPr>
          <a:xfrm flipH="1">
            <a:off x="5105144" y="4949204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de seta reta 148"/>
          <p:cNvCxnSpPr>
            <a:stCxn id="138" idx="2"/>
            <a:endCxn id="146" idx="6"/>
          </p:cNvCxnSpPr>
          <p:nvPr/>
        </p:nvCxnSpPr>
        <p:spPr>
          <a:xfrm flipH="1">
            <a:off x="5665514" y="4949204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Elipse 149"/>
          <p:cNvSpPr/>
          <p:nvPr/>
        </p:nvSpPr>
        <p:spPr>
          <a:xfrm>
            <a:off x="5912425" y="5247219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51" name="Elipse 150"/>
          <p:cNvSpPr/>
          <p:nvPr/>
        </p:nvSpPr>
        <p:spPr>
          <a:xfrm>
            <a:off x="6470227" y="5249531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52" name="Conector de seta reta 151"/>
          <p:cNvCxnSpPr>
            <a:stCxn id="151" idx="2"/>
            <a:endCxn id="150" idx="6"/>
          </p:cNvCxnSpPr>
          <p:nvPr/>
        </p:nvCxnSpPr>
        <p:spPr>
          <a:xfrm flipH="1" flipV="1">
            <a:off x="6217225" y="5395980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Elipse 152"/>
          <p:cNvSpPr/>
          <p:nvPr/>
        </p:nvSpPr>
        <p:spPr>
          <a:xfrm>
            <a:off x="7028029" y="5247219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54" name="Conector de seta reta 153"/>
          <p:cNvCxnSpPr>
            <a:stCxn id="153" idx="2"/>
            <a:endCxn id="151" idx="6"/>
          </p:cNvCxnSpPr>
          <p:nvPr/>
        </p:nvCxnSpPr>
        <p:spPr>
          <a:xfrm flipH="1">
            <a:off x="6775027" y="5395980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de seta reta 154"/>
          <p:cNvCxnSpPr>
            <a:stCxn id="150" idx="2"/>
            <a:endCxn id="146" idx="5"/>
          </p:cNvCxnSpPr>
          <p:nvPr/>
        </p:nvCxnSpPr>
        <p:spPr>
          <a:xfrm flipH="1" flipV="1">
            <a:off x="5620877" y="5054393"/>
            <a:ext cx="291548" cy="341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Elipse 155"/>
          <p:cNvSpPr/>
          <p:nvPr/>
        </p:nvSpPr>
        <p:spPr>
          <a:xfrm>
            <a:off x="7581901" y="4795644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57" name="Conector de seta reta 156"/>
          <p:cNvCxnSpPr>
            <a:stCxn id="156" idx="2"/>
            <a:endCxn id="138" idx="6"/>
          </p:cNvCxnSpPr>
          <p:nvPr/>
        </p:nvCxnSpPr>
        <p:spPr>
          <a:xfrm flipH="1">
            <a:off x="6219793" y="4944405"/>
            <a:ext cx="1362108" cy="4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de seta reta 158"/>
          <p:cNvCxnSpPr>
            <a:stCxn id="156" idx="2"/>
            <a:endCxn id="153" idx="6"/>
          </p:cNvCxnSpPr>
          <p:nvPr/>
        </p:nvCxnSpPr>
        <p:spPr>
          <a:xfrm flipH="1">
            <a:off x="7332829" y="4944405"/>
            <a:ext cx="249072" cy="451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Elipse 159"/>
          <p:cNvSpPr/>
          <p:nvPr/>
        </p:nvSpPr>
        <p:spPr>
          <a:xfrm>
            <a:off x="1766873" y="4795644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62" name="Elipse 161"/>
          <p:cNvSpPr/>
          <p:nvPr/>
        </p:nvSpPr>
        <p:spPr>
          <a:xfrm>
            <a:off x="91854" y="479564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3" name="Elipse 162"/>
          <p:cNvSpPr/>
          <p:nvPr/>
        </p:nvSpPr>
        <p:spPr>
          <a:xfrm>
            <a:off x="652224" y="479564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64" name="Elipse 163"/>
          <p:cNvSpPr/>
          <p:nvPr/>
        </p:nvSpPr>
        <p:spPr>
          <a:xfrm>
            <a:off x="1212594" y="4795644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65" name="Conector de seta reta 164"/>
          <p:cNvCxnSpPr>
            <a:stCxn id="163" idx="2"/>
            <a:endCxn id="162" idx="6"/>
          </p:cNvCxnSpPr>
          <p:nvPr/>
        </p:nvCxnSpPr>
        <p:spPr>
          <a:xfrm flipH="1">
            <a:off x="396654" y="4944405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de seta reta 165"/>
          <p:cNvCxnSpPr>
            <a:stCxn id="164" idx="2"/>
            <a:endCxn id="163" idx="6"/>
          </p:cNvCxnSpPr>
          <p:nvPr/>
        </p:nvCxnSpPr>
        <p:spPr>
          <a:xfrm flipH="1">
            <a:off x="957024" y="4944405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de seta reta 166"/>
          <p:cNvCxnSpPr>
            <a:stCxn id="160" idx="2"/>
            <a:endCxn id="164" idx="6"/>
          </p:cNvCxnSpPr>
          <p:nvPr/>
        </p:nvCxnSpPr>
        <p:spPr>
          <a:xfrm flipH="1">
            <a:off x="1517394" y="4944405"/>
            <a:ext cx="2494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Elipse 167"/>
          <p:cNvSpPr/>
          <p:nvPr/>
        </p:nvSpPr>
        <p:spPr>
          <a:xfrm>
            <a:off x="1764305" y="5242420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4’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69" name="Elipse 168"/>
          <p:cNvSpPr/>
          <p:nvPr/>
        </p:nvSpPr>
        <p:spPr>
          <a:xfrm>
            <a:off x="2322107" y="5244732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70" name="Conector de seta reta 169"/>
          <p:cNvCxnSpPr>
            <a:stCxn id="169" idx="2"/>
            <a:endCxn id="168" idx="6"/>
          </p:cNvCxnSpPr>
          <p:nvPr/>
        </p:nvCxnSpPr>
        <p:spPr>
          <a:xfrm flipH="1" flipV="1">
            <a:off x="2069105" y="5391181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Elipse 170"/>
          <p:cNvSpPr/>
          <p:nvPr/>
        </p:nvSpPr>
        <p:spPr>
          <a:xfrm>
            <a:off x="2879909" y="5242420"/>
            <a:ext cx="304800" cy="297521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6’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72" name="Conector de seta reta 171"/>
          <p:cNvCxnSpPr>
            <a:stCxn id="171" idx="2"/>
            <a:endCxn id="169" idx="6"/>
          </p:cNvCxnSpPr>
          <p:nvPr/>
        </p:nvCxnSpPr>
        <p:spPr>
          <a:xfrm flipH="1">
            <a:off x="2626907" y="5391181"/>
            <a:ext cx="253002" cy="23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de seta reta 172"/>
          <p:cNvCxnSpPr>
            <a:stCxn id="168" idx="2"/>
            <a:endCxn id="164" idx="5"/>
          </p:cNvCxnSpPr>
          <p:nvPr/>
        </p:nvCxnSpPr>
        <p:spPr>
          <a:xfrm flipH="1" flipV="1">
            <a:off x="1472757" y="5049594"/>
            <a:ext cx="291548" cy="341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Elipse 173"/>
          <p:cNvSpPr/>
          <p:nvPr/>
        </p:nvSpPr>
        <p:spPr>
          <a:xfrm>
            <a:off x="3433781" y="4790845"/>
            <a:ext cx="304800" cy="29752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pt-BR" sz="1200" dirty="0" smtClean="0">
                <a:solidFill>
                  <a:schemeClr val="tx1"/>
                </a:solidFill>
              </a:rPr>
              <a:t>5’’</a:t>
            </a:r>
            <a:endParaRPr lang="pt-BR" sz="1200" dirty="0">
              <a:solidFill>
                <a:schemeClr val="tx1"/>
              </a:solidFill>
            </a:endParaRPr>
          </a:p>
        </p:txBody>
      </p:sp>
      <p:cxnSp>
        <p:nvCxnSpPr>
          <p:cNvPr id="175" name="Conector de seta reta 174"/>
          <p:cNvCxnSpPr>
            <a:stCxn id="174" idx="2"/>
            <a:endCxn id="160" idx="6"/>
          </p:cNvCxnSpPr>
          <p:nvPr/>
        </p:nvCxnSpPr>
        <p:spPr>
          <a:xfrm flipH="1">
            <a:off x="2071673" y="4939606"/>
            <a:ext cx="1362108" cy="47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de seta reta 175"/>
          <p:cNvCxnSpPr>
            <a:stCxn id="174" idx="2"/>
            <a:endCxn id="171" idx="6"/>
          </p:cNvCxnSpPr>
          <p:nvPr/>
        </p:nvCxnSpPr>
        <p:spPr>
          <a:xfrm flipH="1">
            <a:off x="3184709" y="4939606"/>
            <a:ext cx="249072" cy="451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reto 176"/>
          <p:cNvCxnSpPr/>
          <p:nvPr/>
        </p:nvCxnSpPr>
        <p:spPr>
          <a:xfrm flipH="1">
            <a:off x="4110981" y="4065351"/>
            <a:ext cx="1" cy="1878249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tângulo 177"/>
          <p:cNvSpPr/>
          <p:nvPr/>
        </p:nvSpPr>
        <p:spPr>
          <a:xfrm>
            <a:off x="7353301" y="4163826"/>
            <a:ext cx="762000" cy="365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 smtClean="0">
                <a:solidFill>
                  <a:schemeClr val="tx1"/>
                </a:solidFill>
              </a:rPr>
              <a:t>master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179" name="Conector de seta reta 178"/>
          <p:cNvCxnSpPr>
            <a:stCxn id="178" idx="2"/>
            <a:endCxn id="156" idx="0"/>
          </p:cNvCxnSpPr>
          <p:nvPr/>
        </p:nvCxnSpPr>
        <p:spPr>
          <a:xfrm>
            <a:off x="7734301" y="4529190"/>
            <a:ext cx="0" cy="2664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tângulo 179"/>
          <p:cNvSpPr/>
          <p:nvPr/>
        </p:nvSpPr>
        <p:spPr>
          <a:xfrm>
            <a:off x="7239001" y="5628513"/>
            <a:ext cx="990599" cy="365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>
                <a:solidFill>
                  <a:schemeClr val="tx1"/>
                </a:solidFill>
              </a:rPr>
              <a:t>o</a:t>
            </a:r>
            <a:r>
              <a:rPr lang="pt-BR" sz="1100" dirty="0" err="1" smtClean="0">
                <a:solidFill>
                  <a:schemeClr val="tx1"/>
                </a:solidFill>
              </a:rPr>
              <a:t>rigin</a:t>
            </a:r>
            <a:r>
              <a:rPr lang="pt-BR" sz="1100" dirty="0" smtClean="0">
                <a:solidFill>
                  <a:schemeClr val="tx1"/>
                </a:solidFill>
              </a:rPr>
              <a:t>/</a:t>
            </a:r>
            <a:r>
              <a:rPr lang="pt-BR" sz="1100" dirty="0" err="1" smtClean="0">
                <a:solidFill>
                  <a:schemeClr val="tx1"/>
                </a:solidFill>
              </a:rPr>
              <a:t>master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181" name="Conector de seta reta 180"/>
          <p:cNvCxnSpPr>
            <a:stCxn id="180" idx="0"/>
            <a:endCxn id="156" idx="4"/>
          </p:cNvCxnSpPr>
          <p:nvPr/>
        </p:nvCxnSpPr>
        <p:spPr>
          <a:xfrm flipV="1">
            <a:off x="7734301" y="5093165"/>
            <a:ext cx="0" cy="5353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tângulo 181"/>
          <p:cNvSpPr/>
          <p:nvPr/>
        </p:nvSpPr>
        <p:spPr>
          <a:xfrm>
            <a:off x="3205181" y="4150832"/>
            <a:ext cx="762000" cy="365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 smtClean="0">
                <a:solidFill>
                  <a:schemeClr val="tx1"/>
                </a:solidFill>
              </a:rPr>
              <a:t>master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183" name="Conector de seta reta 182"/>
          <p:cNvCxnSpPr>
            <a:stCxn id="182" idx="2"/>
            <a:endCxn id="174" idx="0"/>
          </p:cNvCxnSpPr>
          <p:nvPr/>
        </p:nvCxnSpPr>
        <p:spPr>
          <a:xfrm>
            <a:off x="3586181" y="4516196"/>
            <a:ext cx="0" cy="274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tângulo 183"/>
          <p:cNvSpPr/>
          <p:nvPr/>
        </p:nvSpPr>
        <p:spPr>
          <a:xfrm>
            <a:off x="914400" y="4125430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Original repository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85" name="Retângulo 184"/>
          <p:cNvSpPr/>
          <p:nvPr/>
        </p:nvSpPr>
        <p:spPr>
          <a:xfrm>
            <a:off x="4879712" y="4130436"/>
            <a:ext cx="1306072" cy="36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smtClean="0">
                <a:solidFill>
                  <a:schemeClr val="tx1"/>
                </a:solidFill>
              </a:rPr>
              <a:t>Clone B</a:t>
            </a:r>
            <a:endParaRPr lang="pt-B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7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0" name="Elipse 9"/>
          <p:cNvSpPr/>
          <p:nvPr/>
        </p:nvSpPr>
        <p:spPr>
          <a:xfrm>
            <a:off x="762000" y="2064679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Elipse 21"/>
          <p:cNvSpPr/>
          <p:nvPr/>
        </p:nvSpPr>
        <p:spPr>
          <a:xfrm>
            <a:off x="1322370" y="2064679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2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1882740" y="2064679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3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17" name="Conector de seta reta 16"/>
          <p:cNvCxnSpPr>
            <a:stCxn id="22" idx="2"/>
            <a:endCxn id="10" idx="6"/>
          </p:cNvCxnSpPr>
          <p:nvPr/>
        </p:nvCxnSpPr>
        <p:spPr>
          <a:xfrm flipH="1">
            <a:off x="1066800" y="2213440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23" idx="2"/>
            <a:endCxn id="22" idx="6"/>
          </p:cNvCxnSpPr>
          <p:nvPr/>
        </p:nvCxnSpPr>
        <p:spPr>
          <a:xfrm flipH="1">
            <a:off x="1627170" y="2213440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tângulo 48"/>
          <p:cNvSpPr/>
          <p:nvPr/>
        </p:nvSpPr>
        <p:spPr>
          <a:xfrm>
            <a:off x="1654140" y="1426725"/>
            <a:ext cx="762000" cy="365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 err="1" smtClean="0">
                <a:solidFill>
                  <a:schemeClr val="tx1"/>
                </a:solidFill>
              </a:rPr>
              <a:t>master</a:t>
            </a:r>
            <a:endParaRPr lang="pt-BR" sz="1100" dirty="0">
              <a:solidFill>
                <a:schemeClr val="tx1"/>
              </a:solidFill>
            </a:endParaRPr>
          </a:p>
        </p:txBody>
      </p:sp>
      <p:cxnSp>
        <p:nvCxnSpPr>
          <p:cNvPr id="51" name="Conector de seta reta 50"/>
          <p:cNvCxnSpPr>
            <a:stCxn id="49" idx="2"/>
            <a:endCxn id="23" idx="0"/>
          </p:cNvCxnSpPr>
          <p:nvPr/>
        </p:nvCxnSpPr>
        <p:spPr>
          <a:xfrm>
            <a:off x="2035140" y="1792089"/>
            <a:ext cx="0" cy="2725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ipse 63"/>
          <p:cNvSpPr/>
          <p:nvPr/>
        </p:nvSpPr>
        <p:spPr>
          <a:xfrm>
            <a:off x="1882740" y="2656692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4</a:t>
            </a:r>
            <a:endParaRPr lang="pt-BR" sz="1400" dirty="0">
              <a:solidFill>
                <a:schemeClr val="tx1"/>
              </a:solidFill>
            </a:endParaRPr>
          </a:p>
        </p:txBody>
      </p:sp>
      <p:cxnSp>
        <p:nvCxnSpPr>
          <p:cNvPr id="65" name="Conector de seta reta 64"/>
          <p:cNvCxnSpPr>
            <a:stCxn id="64" idx="2"/>
            <a:endCxn id="22" idx="4"/>
          </p:cNvCxnSpPr>
          <p:nvPr/>
        </p:nvCxnSpPr>
        <p:spPr>
          <a:xfrm flipH="1" flipV="1">
            <a:off x="1474770" y="2362200"/>
            <a:ext cx="407970" cy="4432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ipse 67"/>
          <p:cNvSpPr/>
          <p:nvPr/>
        </p:nvSpPr>
        <p:spPr>
          <a:xfrm>
            <a:off x="2443110" y="2656692"/>
            <a:ext cx="304800" cy="297521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69" name="Conector de seta reta 68"/>
          <p:cNvCxnSpPr>
            <a:stCxn id="68" idx="2"/>
            <a:endCxn id="64" idx="6"/>
          </p:cNvCxnSpPr>
          <p:nvPr/>
        </p:nvCxnSpPr>
        <p:spPr>
          <a:xfrm flipH="1">
            <a:off x="2187540" y="2805453"/>
            <a:ext cx="255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20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92" name="Forma livre 91"/>
          <p:cNvSpPr/>
          <p:nvPr/>
        </p:nvSpPr>
        <p:spPr>
          <a:xfrm rot="5204439">
            <a:off x="2189769" y="4612478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3" name="Forma livre 92"/>
          <p:cNvSpPr/>
          <p:nvPr/>
        </p:nvSpPr>
        <p:spPr>
          <a:xfrm rot="5204439" flipH="1" flipV="1">
            <a:off x="2203659" y="4698143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5" name="Forma livre 94"/>
          <p:cNvSpPr/>
          <p:nvPr/>
        </p:nvSpPr>
        <p:spPr>
          <a:xfrm rot="5204439">
            <a:off x="3151625" y="464247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6" name="Forma livre 95"/>
          <p:cNvSpPr/>
          <p:nvPr/>
        </p:nvSpPr>
        <p:spPr>
          <a:xfrm rot="5204439" flipH="1" flipV="1">
            <a:off x="3165514" y="4728140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8" name="Forma livre 97"/>
          <p:cNvSpPr/>
          <p:nvPr/>
        </p:nvSpPr>
        <p:spPr>
          <a:xfrm rot="5204439">
            <a:off x="6652957" y="442806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9" name="Forma livre 98"/>
          <p:cNvSpPr/>
          <p:nvPr/>
        </p:nvSpPr>
        <p:spPr>
          <a:xfrm rot="5204439" flipH="1" flipV="1">
            <a:off x="6667851" y="4564972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pic>
        <p:nvPicPr>
          <p:cNvPr id="130" name="Picture 4" descr="http://icons.iconarchive.com/icons/itzikgur/my-seven/128/Backup-IBM-Serv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188" y="1234970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6" descr="http://icons.iconarchive.com/icons/tuziibanez/profesional-red/128/network-drive-connected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436" y="1378986"/>
            <a:ext cx="936104" cy="93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CaixaDeTexto 132"/>
          <p:cNvSpPr txBox="1"/>
          <p:nvPr/>
        </p:nvSpPr>
        <p:spPr>
          <a:xfrm>
            <a:off x="3317603" y="2315090"/>
            <a:ext cx="14727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Xavier </a:t>
            </a:r>
            <a:r>
              <a:rPr lang="pt-BR" sz="1600" b="1" dirty="0" err="1" smtClean="0"/>
              <a:t>Institute</a:t>
            </a:r>
            <a:endParaRPr lang="pt-BR" sz="1600" b="1" dirty="0"/>
          </a:p>
        </p:txBody>
      </p:sp>
      <p:pic>
        <p:nvPicPr>
          <p:cNvPr id="134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3179186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0580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5591944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4448944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Forma 35"/>
          <p:cNvCxnSpPr>
            <a:stCxn id="134" idx="3"/>
            <a:endCxn id="135" idx="0"/>
          </p:cNvCxnSpPr>
          <p:nvPr/>
        </p:nvCxnSpPr>
        <p:spPr>
          <a:xfrm>
            <a:off x="6446523" y="3431214"/>
            <a:ext cx="756085" cy="972108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Forma 52"/>
          <p:cNvCxnSpPr>
            <a:stCxn id="150" idx="2"/>
            <a:endCxn id="136" idx="3"/>
          </p:cNvCxnSpPr>
          <p:nvPr/>
        </p:nvCxnSpPr>
        <p:spPr>
          <a:xfrm rot="5400000">
            <a:off x="6489542" y="5130906"/>
            <a:ext cx="670048" cy="756085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7972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07297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90800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Conector de seta reta 143"/>
          <p:cNvCxnSpPr/>
          <p:nvPr/>
        </p:nvCxnSpPr>
        <p:spPr>
          <a:xfrm flipH="1">
            <a:off x="1853940" y="4111064"/>
            <a:ext cx="540060" cy="5040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/>
          <p:cNvSpPr txBox="1"/>
          <p:nvPr/>
        </p:nvSpPr>
        <p:spPr>
          <a:xfrm>
            <a:off x="5510420" y="22522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Wolverine</a:t>
            </a:r>
            <a:endParaRPr lang="pt-BR" sz="1600" b="1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5510420" y="59860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Beast</a:t>
            </a:r>
            <a:endParaRPr lang="pt-BR" sz="1600" b="1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45924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Cyclops</a:t>
            </a:r>
            <a:endParaRPr lang="pt-BR" sz="1600" b="1" dirty="0"/>
          </a:p>
        </p:txBody>
      </p:sp>
      <p:pic>
        <p:nvPicPr>
          <p:cNvPr id="14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3323202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CaixaDeTexto 148"/>
          <p:cNvSpPr txBox="1"/>
          <p:nvPr/>
        </p:nvSpPr>
        <p:spPr>
          <a:xfrm>
            <a:off x="1730001" y="3755250"/>
            <a:ext cx="15876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Professor Xavier</a:t>
            </a:r>
            <a:endParaRPr lang="pt-BR" sz="1600" b="1" dirty="0"/>
          </a:p>
        </p:txBody>
      </p:sp>
      <p:sp>
        <p:nvSpPr>
          <p:cNvPr id="150" name="CaixaDeTexto 149"/>
          <p:cNvSpPr txBox="1"/>
          <p:nvPr/>
        </p:nvSpPr>
        <p:spPr>
          <a:xfrm>
            <a:off x="6518532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Nightcrawler</a:t>
            </a:r>
            <a:endParaRPr lang="pt-BR" sz="1600" b="1" dirty="0"/>
          </a:p>
        </p:txBody>
      </p:sp>
      <p:sp>
        <p:nvSpPr>
          <p:cNvPr id="152" name="CaixaDeTexto 151"/>
          <p:cNvSpPr txBox="1"/>
          <p:nvPr/>
        </p:nvSpPr>
        <p:spPr>
          <a:xfrm>
            <a:off x="5510420" y="3611234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Gambit</a:t>
            </a:r>
            <a:endParaRPr lang="pt-BR" sz="1600" b="1" dirty="0"/>
          </a:p>
        </p:txBody>
      </p:sp>
      <p:sp>
        <p:nvSpPr>
          <p:cNvPr id="153" name="CaixaDeTexto 152"/>
          <p:cNvSpPr txBox="1"/>
          <p:nvPr/>
        </p:nvSpPr>
        <p:spPr>
          <a:xfrm>
            <a:off x="5510420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Rogue</a:t>
            </a:r>
            <a:endParaRPr lang="pt-BR" sz="1600" b="1" dirty="0"/>
          </a:p>
        </p:txBody>
      </p:sp>
      <p:sp>
        <p:nvSpPr>
          <p:cNvPr id="154" name="CaixaDeTexto 153"/>
          <p:cNvSpPr txBox="1"/>
          <p:nvPr/>
        </p:nvSpPr>
        <p:spPr>
          <a:xfrm>
            <a:off x="1958752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Jean Gray</a:t>
            </a:r>
            <a:endParaRPr lang="pt-BR" sz="1600" b="1" dirty="0"/>
          </a:p>
        </p:txBody>
      </p:sp>
      <p:sp>
        <p:nvSpPr>
          <p:cNvPr id="155" name="CaixaDeTexto 154"/>
          <p:cNvSpPr txBox="1"/>
          <p:nvPr/>
        </p:nvSpPr>
        <p:spPr>
          <a:xfrm>
            <a:off x="2975248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Mystique</a:t>
            </a:r>
            <a:endParaRPr lang="pt-BR" sz="1600" b="1" dirty="0"/>
          </a:p>
        </p:txBody>
      </p:sp>
      <p:sp>
        <p:nvSpPr>
          <p:cNvPr id="175" name="Forma livre 174"/>
          <p:cNvSpPr/>
          <p:nvPr/>
        </p:nvSpPr>
        <p:spPr>
          <a:xfrm>
            <a:off x="2557701" y="4109960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6" name="Forma livre 175"/>
          <p:cNvSpPr/>
          <p:nvPr/>
        </p:nvSpPr>
        <p:spPr>
          <a:xfrm flipH="1" flipV="1">
            <a:off x="2732812" y="4114153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3" name="Forma livre 172"/>
          <p:cNvSpPr/>
          <p:nvPr/>
        </p:nvSpPr>
        <p:spPr>
          <a:xfrm rot="19213664">
            <a:off x="3086277" y="4135226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4" name="Forma livre 173"/>
          <p:cNvSpPr/>
          <p:nvPr/>
        </p:nvSpPr>
        <p:spPr>
          <a:xfrm rot="19213664" flipH="1" flipV="1">
            <a:off x="3232781" y="4025621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1" name="Forma livre 170"/>
          <p:cNvSpPr/>
          <p:nvPr/>
        </p:nvSpPr>
        <p:spPr>
          <a:xfrm>
            <a:off x="6063655" y="3948649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2" name="Forma livre 171"/>
          <p:cNvSpPr/>
          <p:nvPr/>
        </p:nvSpPr>
        <p:spPr>
          <a:xfrm flipH="1" flipV="1">
            <a:off x="6238766" y="3952842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9" name="Forma livre 168"/>
          <p:cNvSpPr/>
          <p:nvPr/>
        </p:nvSpPr>
        <p:spPr>
          <a:xfrm>
            <a:off x="6063655" y="2584356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0" name="Forma livre 169"/>
          <p:cNvSpPr/>
          <p:nvPr/>
        </p:nvSpPr>
        <p:spPr>
          <a:xfrm flipH="1" flipV="1">
            <a:off x="6238766" y="2588549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7" name="Forma livre 166"/>
          <p:cNvSpPr/>
          <p:nvPr/>
        </p:nvSpPr>
        <p:spPr>
          <a:xfrm rot="16200000">
            <a:off x="5129979" y="1320651"/>
            <a:ext cx="99094" cy="12104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8" name="Forma livre 167"/>
          <p:cNvSpPr/>
          <p:nvPr/>
        </p:nvSpPr>
        <p:spPr>
          <a:xfrm rot="16200000" flipH="1" flipV="1">
            <a:off x="5147791" y="1149635"/>
            <a:ext cx="86568" cy="12147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5" name="Forma livre 164"/>
          <p:cNvSpPr/>
          <p:nvPr/>
        </p:nvSpPr>
        <p:spPr>
          <a:xfrm rot="2083405">
            <a:off x="2893168" y="1774076"/>
            <a:ext cx="103840" cy="157800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6" name="Forma livre 165"/>
          <p:cNvSpPr/>
          <p:nvPr/>
        </p:nvSpPr>
        <p:spPr>
          <a:xfrm rot="2083405" flipH="1" flipV="1">
            <a:off x="3036579" y="1884409"/>
            <a:ext cx="90714" cy="1583657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cxnSp>
        <p:nvCxnSpPr>
          <p:cNvPr id="163" name="Conector de seta reta 162"/>
          <p:cNvCxnSpPr/>
          <p:nvPr/>
        </p:nvCxnSpPr>
        <p:spPr>
          <a:xfrm>
            <a:off x="6218911" y="5186314"/>
            <a:ext cx="0" cy="4524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 7"/>
          <p:cNvSpPr/>
          <p:nvPr/>
        </p:nvSpPr>
        <p:spPr>
          <a:xfrm>
            <a:off x="5589007" y="3544584"/>
            <a:ext cx="308359" cy="2342508"/>
          </a:xfrm>
          <a:custGeom>
            <a:avLst/>
            <a:gdLst>
              <a:gd name="connsiteX0" fmla="*/ 277537 w 308359"/>
              <a:gd name="connsiteY0" fmla="*/ 0 h 2342508"/>
              <a:gd name="connsiteX1" fmla="*/ 135 w 308359"/>
              <a:gd name="connsiteY1" fmla="*/ 1212351 h 2342508"/>
              <a:gd name="connsiteX2" fmla="*/ 308359 w 308359"/>
              <a:gd name="connsiteY2" fmla="*/ 2342508 h 234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59" h="2342508">
                <a:moveTo>
                  <a:pt x="277537" y="0"/>
                </a:moveTo>
                <a:cubicBezTo>
                  <a:pt x="136267" y="410966"/>
                  <a:pt x="-5002" y="821933"/>
                  <a:pt x="135" y="1212351"/>
                </a:cubicBezTo>
                <a:cubicBezTo>
                  <a:pt x="5272" y="1602769"/>
                  <a:pt x="156815" y="1972638"/>
                  <a:pt x="308359" y="234250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5363019" y="3482939"/>
            <a:ext cx="452154" cy="2445250"/>
          </a:xfrm>
          <a:custGeom>
            <a:avLst/>
            <a:gdLst>
              <a:gd name="connsiteX0" fmla="*/ 421332 w 452154"/>
              <a:gd name="connsiteY0" fmla="*/ 0 h 2445250"/>
              <a:gd name="connsiteX1" fmla="*/ 91 w 452154"/>
              <a:gd name="connsiteY1" fmla="*/ 1273996 h 2445250"/>
              <a:gd name="connsiteX2" fmla="*/ 452154 w 452154"/>
              <a:gd name="connsiteY2" fmla="*/ 2445250 h 244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54" h="2445250">
                <a:moveTo>
                  <a:pt x="421332" y="0"/>
                </a:moveTo>
                <a:cubicBezTo>
                  <a:pt x="208143" y="433227"/>
                  <a:pt x="-5046" y="866454"/>
                  <a:pt x="91" y="1273996"/>
                </a:cubicBezTo>
                <a:cubicBezTo>
                  <a:pt x="5228" y="1681538"/>
                  <a:pt x="452154" y="2445250"/>
                  <a:pt x="452154" y="244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"/>
    </mc:Choice>
    <mc:Fallback xmlns="">
      <p:transition spd="slow" advTm="485"/>
    </mc:Fallback>
  </mc:AlternateContent>
  <p:timing>
    <p:tnLst>
      <p:par>
        <p:cTn id="1" dur="indefinite" restart="never" nodeType="tmRoot"/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Trabalhos </a:t>
            </a:r>
            <a:r>
              <a:rPr lang="pt-BR" dirty="0"/>
              <a:t>relacionados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Objetivo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/>
              <a:t>Índice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861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89" name="Forma livre 88"/>
          <p:cNvSpPr/>
          <p:nvPr/>
        </p:nvSpPr>
        <p:spPr>
          <a:xfrm rot="1858745">
            <a:off x="2108718" y="1185550"/>
            <a:ext cx="426561" cy="359629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9914 w 146690"/>
              <a:gd name="connsiteY0" fmla="*/ 52483 h 3644912"/>
              <a:gd name="connsiteX1" fmla="*/ 854 w 146690"/>
              <a:gd name="connsiteY1" fmla="*/ 342043 h 3644912"/>
              <a:gd name="connsiteX2" fmla="*/ 146690 w 146690"/>
              <a:gd name="connsiteY2" fmla="*/ 3644912 h 3644912"/>
              <a:gd name="connsiteX0" fmla="*/ 263455 w 310231"/>
              <a:gd name="connsiteY0" fmla="*/ 0 h 3592429"/>
              <a:gd name="connsiteX1" fmla="*/ 210 w 310231"/>
              <a:gd name="connsiteY1" fmla="*/ 2059037 h 3592429"/>
              <a:gd name="connsiteX2" fmla="*/ 310231 w 310231"/>
              <a:gd name="connsiteY2" fmla="*/ 3592429 h 3592429"/>
              <a:gd name="connsiteX0" fmla="*/ 263556 w 320787"/>
              <a:gd name="connsiteY0" fmla="*/ 0 h 3595040"/>
              <a:gd name="connsiteX1" fmla="*/ 311 w 320787"/>
              <a:gd name="connsiteY1" fmla="*/ 2059037 h 3595040"/>
              <a:gd name="connsiteX2" fmla="*/ 320787 w 320787"/>
              <a:gd name="connsiteY2" fmla="*/ 3595040 h 3595040"/>
              <a:gd name="connsiteX0" fmla="*/ 263556 w 320787"/>
              <a:gd name="connsiteY0" fmla="*/ 0 h 3596402"/>
              <a:gd name="connsiteX1" fmla="*/ 311 w 320787"/>
              <a:gd name="connsiteY1" fmla="*/ 2059037 h 3596402"/>
              <a:gd name="connsiteX2" fmla="*/ 320787 w 320787"/>
              <a:gd name="connsiteY2" fmla="*/ 3595040 h 3596402"/>
              <a:gd name="connsiteX0" fmla="*/ 369330 w 426561"/>
              <a:gd name="connsiteY0" fmla="*/ 0 h 3596294"/>
              <a:gd name="connsiteX1" fmla="*/ 209 w 426561"/>
              <a:gd name="connsiteY1" fmla="*/ 1971508 h 3596294"/>
              <a:gd name="connsiteX2" fmla="*/ 426561 w 426561"/>
              <a:gd name="connsiteY2" fmla="*/ 3595040 h 359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561" h="3596294">
                <a:moveTo>
                  <a:pt x="369330" y="0"/>
                </a:moveTo>
                <a:cubicBezTo>
                  <a:pt x="309005" y="76835"/>
                  <a:pt x="-9329" y="1372335"/>
                  <a:pt x="209" y="1971508"/>
                </a:cubicBezTo>
                <a:cubicBezTo>
                  <a:pt x="9747" y="2570681"/>
                  <a:pt x="243360" y="3637933"/>
                  <a:pt x="426561" y="359504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Forma livre 89"/>
          <p:cNvSpPr/>
          <p:nvPr/>
        </p:nvSpPr>
        <p:spPr>
          <a:xfrm rot="1858745" flipH="1" flipV="1">
            <a:off x="2324476" y="1298541"/>
            <a:ext cx="310413" cy="351991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6663 w 96663"/>
              <a:gd name="connsiteY0" fmla="*/ 0 h 3585811"/>
              <a:gd name="connsiteX1" fmla="*/ 16 w 96663"/>
              <a:gd name="connsiteY1" fmla="*/ 3272795 h 3585811"/>
              <a:gd name="connsiteX2" fmla="*/ 91456 w 96663"/>
              <a:gd name="connsiteY2" fmla="*/ 3524255 h 3585811"/>
              <a:gd name="connsiteX0" fmla="*/ 12407 w 259277"/>
              <a:gd name="connsiteY0" fmla="*/ 0 h 3524255"/>
              <a:gd name="connsiteX1" fmla="*/ 259275 w 259277"/>
              <a:gd name="connsiteY1" fmla="*/ 1499181 h 3524255"/>
              <a:gd name="connsiteX2" fmla="*/ 7200 w 259277"/>
              <a:gd name="connsiteY2" fmla="*/ 3524255 h 3524255"/>
              <a:gd name="connsiteX0" fmla="*/ 12436 w 257899"/>
              <a:gd name="connsiteY0" fmla="*/ 0 h 3524255"/>
              <a:gd name="connsiteX1" fmla="*/ 257898 w 257899"/>
              <a:gd name="connsiteY1" fmla="*/ 1792166 h 3524255"/>
              <a:gd name="connsiteX2" fmla="*/ 7229 w 257899"/>
              <a:gd name="connsiteY2" fmla="*/ 3524255 h 3524255"/>
              <a:gd name="connsiteX0" fmla="*/ 12436 w 257902"/>
              <a:gd name="connsiteY0" fmla="*/ 0 h 3524255"/>
              <a:gd name="connsiteX1" fmla="*/ 257898 w 257902"/>
              <a:gd name="connsiteY1" fmla="*/ 1792166 h 3524255"/>
              <a:gd name="connsiteX2" fmla="*/ 7229 w 257902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329" h="3507350">
                <a:moveTo>
                  <a:pt x="108430" y="0"/>
                </a:moveTo>
                <a:cubicBezTo>
                  <a:pt x="215686" y="201802"/>
                  <a:pt x="371964" y="1207608"/>
                  <a:pt x="353892" y="1792166"/>
                </a:cubicBezTo>
                <a:cubicBezTo>
                  <a:pt x="335820" y="2376724"/>
                  <a:pt x="162132" y="3457183"/>
                  <a:pt x="0" y="350735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Forma livre 91"/>
          <p:cNvSpPr/>
          <p:nvPr/>
        </p:nvSpPr>
        <p:spPr>
          <a:xfrm rot="5204439">
            <a:off x="2144439" y="4504829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Forma livre 92"/>
          <p:cNvSpPr/>
          <p:nvPr/>
        </p:nvSpPr>
        <p:spPr>
          <a:xfrm rot="5204439" flipH="1" flipV="1">
            <a:off x="2158329" y="4590494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Forma livre 94"/>
          <p:cNvSpPr/>
          <p:nvPr/>
        </p:nvSpPr>
        <p:spPr>
          <a:xfrm rot="5204439">
            <a:off x="2961808" y="4534825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Forma livre 95"/>
          <p:cNvSpPr/>
          <p:nvPr/>
        </p:nvSpPr>
        <p:spPr>
          <a:xfrm rot="5204439" flipH="1" flipV="1">
            <a:off x="2975697" y="4620491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Forma livre 97"/>
          <p:cNvSpPr/>
          <p:nvPr/>
        </p:nvSpPr>
        <p:spPr>
          <a:xfrm rot="5204439">
            <a:off x="6652957" y="442806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Forma livre 98"/>
          <p:cNvSpPr/>
          <p:nvPr/>
        </p:nvSpPr>
        <p:spPr>
          <a:xfrm rot="5204439" flipH="1" flipV="1">
            <a:off x="6666847" y="4513729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Forma livre 99"/>
          <p:cNvSpPr/>
          <p:nvPr/>
        </p:nvSpPr>
        <p:spPr>
          <a:xfrm rot="5996636" flipH="1" flipV="1">
            <a:off x="3549265" y="3587133"/>
            <a:ext cx="415684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057" h="539103">
                <a:moveTo>
                  <a:pt x="136914" y="0"/>
                </a:moveTo>
                <a:cubicBezTo>
                  <a:pt x="28926" y="25857"/>
                  <a:pt x="-4263" y="177298"/>
                  <a:pt x="427" y="267148"/>
                </a:cubicBezTo>
                <a:cubicBezTo>
                  <a:pt x="5117" y="356998"/>
                  <a:pt x="89614" y="498325"/>
                  <a:pt x="165057" y="53910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Forma livre 100"/>
          <p:cNvSpPr/>
          <p:nvPr/>
        </p:nvSpPr>
        <p:spPr>
          <a:xfrm rot="5400000" flipH="1">
            <a:off x="2483829" y="446472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Forma livre 101"/>
          <p:cNvSpPr/>
          <p:nvPr/>
        </p:nvSpPr>
        <p:spPr>
          <a:xfrm rot="6609077" flipH="1" flipV="1">
            <a:off x="4571455" y="4497086"/>
            <a:ext cx="249581" cy="226457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02" h="541020">
                <a:moveTo>
                  <a:pt x="99102" y="0"/>
                </a:moveTo>
                <a:cubicBezTo>
                  <a:pt x="38777" y="76835"/>
                  <a:pt x="1312" y="199390"/>
                  <a:pt x="42" y="289560"/>
                </a:cubicBezTo>
                <a:cubicBezTo>
                  <a:pt x="-1228" y="379730"/>
                  <a:pt x="26606" y="486527"/>
                  <a:pt x="91482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Forma livre 102"/>
          <p:cNvSpPr/>
          <p:nvPr/>
        </p:nvSpPr>
        <p:spPr>
          <a:xfrm rot="5996636" flipH="1" flipV="1">
            <a:off x="3511203" y="3695138"/>
            <a:ext cx="416588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  <a:gd name="connsiteX0" fmla="*/ 137273 w 165416"/>
              <a:gd name="connsiteY0" fmla="*/ 0 h 539103"/>
              <a:gd name="connsiteX1" fmla="*/ 786 w 165416"/>
              <a:gd name="connsiteY1" fmla="*/ 267148 h 539103"/>
              <a:gd name="connsiteX2" fmla="*/ 165416 w 165416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416" h="539103">
                <a:moveTo>
                  <a:pt x="137273" y="0"/>
                </a:moveTo>
                <a:cubicBezTo>
                  <a:pt x="8849" y="6290"/>
                  <a:pt x="-3904" y="177298"/>
                  <a:pt x="786" y="267148"/>
                </a:cubicBezTo>
                <a:cubicBezTo>
                  <a:pt x="5476" y="356998"/>
                  <a:pt x="89973" y="498325"/>
                  <a:pt x="165416" y="539103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Forma livre 103"/>
          <p:cNvSpPr/>
          <p:nvPr/>
        </p:nvSpPr>
        <p:spPr>
          <a:xfrm rot="5400000" flipH="1">
            <a:off x="2461618" y="457170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Forma livre 105"/>
          <p:cNvSpPr/>
          <p:nvPr/>
        </p:nvSpPr>
        <p:spPr>
          <a:xfrm rot="1585107">
            <a:off x="3708167" y="3889569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Forma livre 106"/>
          <p:cNvSpPr/>
          <p:nvPr/>
        </p:nvSpPr>
        <p:spPr>
          <a:xfrm rot="1585107" flipH="1" flipV="1">
            <a:off x="3845541" y="3954583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8" name="Grupo 107"/>
          <p:cNvGrpSpPr/>
          <p:nvPr/>
        </p:nvGrpSpPr>
        <p:grpSpPr>
          <a:xfrm rot="7590775">
            <a:off x="3250789" y="2960049"/>
            <a:ext cx="161972" cy="1133115"/>
            <a:chOff x="788253" y="2935895"/>
            <a:chExt cx="210626" cy="741238"/>
          </a:xfrm>
        </p:grpSpPr>
        <p:sp>
          <p:nvSpPr>
            <p:cNvPr id="109" name="Forma livre 108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Forma livre 109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1" name="Forma livre 110"/>
          <p:cNvSpPr/>
          <p:nvPr/>
        </p:nvSpPr>
        <p:spPr>
          <a:xfrm rot="3019416">
            <a:off x="6686127" y="4842922"/>
            <a:ext cx="162085" cy="91996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 flipH="1" flipV="1">
            <a:off x="6414692" y="2065908"/>
            <a:ext cx="274115" cy="237777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3" name="Conector de seta reta 112"/>
          <p:cNvCxnSpPr/>
          <p:nvPr/>
        </p:nvCxnSpPr>
        <p:spPr>
          <a:xfrm flipV="1">
            <a:off x="4288037" y="1997652"/>
            <a:ext cx="1490232" cy="129542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/>
          <p:nvPr/>
        </p:nvCxnSpPr>
        <p:spPr>
          <a:xfrm flipV="1">
            <a:off x="4307843" y="3390275"/>
            <a:ext cx="1555580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/>
          <p:nvPr/>
        </p:nvCxnSpPr>
        <p:spPr>
          <a:xfrm>
            <a:off x="4331636" y="3548497"/>
            <a:ext cx="1748092" cy="9471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/>
          <p:nvPr/>
        </p:nvCxnSpPr>
        <p:spPr>
          <a:xfrm>
            <a:off x="4255816" y="3929754"/>
            <a:ext cx="1604694" cy="182128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/>
          <p:nvPr/>
        </p:nvCxnSpPr>
        <p:spPr>
          <a:xfrm flipV="1">
            <a:off x="4326046" y="2065908"/>
            <a:ext cx="1490232" cy="12954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/>
          <p:nvPr/>
        </p:nvCxnSpPr>
        <p:spPr>
          <a:xfrm flipV="1">
            <a:off x="4293372" y="3466480"/>
            <a:ext cx="1555580" cy="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/>
          <p:cNvCxnSpPr/>
          <p:nvPr/>
        </p:nvCxnSpPr>
        <p:spPr>
          <a:xfrm>
            <a:off x="4262743" y="3609031"/>
            <a:ext cx="1748092" cy="94713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de seta reta 119"/>
          <p:cNvCxnSpPr/>
          <p:nvPr/>
        </p:nvCxnSpPr>
        <p:spPr>
          <a:xfrm>
            <a:off x="4202996" y="3989894"/>
            <a:ext cx="1604694" cy="182128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de seta reta 120"/>
          <p:cNvCxnSpPr/>
          <p:nvPr/>
        </p:nvCxnSpPr>
        <p:spPr>
          <a:xfrm>
            <a:off x="3707695" y="5027496"/>
            <a:ext cx="2045615" cy="83052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/>
          <p:cNvCxnSpPr/>
          <p:nvPr/>
        </p:nvCxnSpPr>
        <p:spPr>
          <a:xfrm>
            <a:off x="4187285" y="2595421"/>
            <a:ext cx="11704" cy="64474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/>
          <p:cNvCxnSpPr/>
          <p:nvPr/>
        </p:nvCxnSpPr>
        <p:spPr>
          <a:xfrm>
            <a:off x="6343829" y="5094306"/>
            <a:ext cx="3906" cy="44302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orma livre 123"/>
          <p:cNvSpPr/>
          <p:nvPr/>
        </p:nvSpPr>
        <p:spPr>
          <a:xfrm flipH="1" flipV="1">
            <a:off x="6514460" y="1997652"/>
            <a:ext cx="274115" cy="249018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Forma livre 124"/>
          <p:cNvSpPr/>
          <p:nvPr/>
        </p:nvSpPr>
        <p:spPr>
          <a:xfrm rot="20594035" flipH="1" flipV="1">
            <a:off x="6946839" y="1790952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Forma livre 125"/>
          <p:cNvSpPr/>
          <p:nvPr/>
        </p:nvSpPr>
        <p:spPr>
          <a:xfrm rot="20594035" flipH="1" flipV="1">
            <a:off x="7031906" y="1744783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Forma livre 126"/>
          <p:cNvSpPr/>
          <p:nvPr/>
        </p:nvSpPr>
        <p:spPr>
          <a:xfrm>
            <a:off x="6488464" y="1705470"/>
            <a:ext cx="1207227" cy="4198620"/>
          </a:xfrm>
          <a:custGeom>
            <a:avLst/>
            <a:gdLst>
              <a:gd name="connsiteX0" fmla="*/ 53340 w 1207227"/>
              <a:gd name="connsiteY0" fmla="*/ 0 h 4198620"/>
              <a:gd name="connsiteX1" fmla="*/ 899160 w 1207227"/>
              <a:gd name="connsiteY1" fmla="*/ 609600 h 4198620"/>
              <a:gd name="connsiteX2" fmla="*/ 1203960 w 1207227"/>
              <a:gd name="connsiteY2" fmla="*/ 2994660 h 4198620"/>
              <a:gd name="connsiteX3" fmla="*/ 739140 w 1207227"/>
              <a:gd name="connsiteY3" fmla="*/ 3970020 h 4198620"/>
              <a:gd name="connsiteX4" fmla="*/ 0 w 1207227"/>
              <a:gd name="connsiteY4" fmla="*/ 419862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227" h="4198620">
                <a:moveTo>
                  <a:pt x="53340" y="0"/>
                </a:moveTo>
                <a:cubicBezTo>
                  <a:pt x="380365" y="55245"/>
                  <a:pt x="707390" y="110490"/>
                  <a:pt x="899160" y="609600"/>
                </a:cubicBezTo>
                <a:cubicBezTo>
                  <a:pt x="1090930" y="1108710"/>
                  <a:pt x="1230630" y="2434590"/>
                  <a:pt x="1203960" y="2994660"/>
                </a:cubicBezTo>
                <a:cubicBezTo>
                  <a:pt x="1177290" y="3554730"/>
                  <a:pt x="939800" y="3769360"/>
                  <a:pt x="739140" y="3970020"/>
                </a:cubicBezTo>
                <a:cubicBezTo>
                  <a:pt x="538480" y="4170680"/>
                  <a:pt x="133350" y="4156710"/>
                  <a:pt x="0" y="41986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Forma livre 127"/>
          <p:cNvSpPr/>
          <p:nvPr/>
        </p:nvSpPr>
        <p:spPr>
          <a:xfrm>
            <a:off x="6442744" y="1610373"/>
            <a:ext cx="1358812" cy="4400398"/>
          </a:xfrm>
          <a:custGeom>
            <a:avLst/>
            <a:gdLst>
              <a:gd name="connsiteX0" fmla="*/ 68580 w 1489588"/>
              <a:gd name="connsiteY0" fmla="*/ 104328 h 4485828"/>
              <a:gd name="connsiteX1" fmla="*/ 1196340 w 1489588"/>
              <a:gd name="connsiteY1" fmla="*/ 363408 h 4485828"/>
              <a:gd name="connsiteX2" fmla="*/ 1478280 w 1489588"/>
              <a:gd name="connsiteY2" fmla="*/ 3083748 h 4485828"/>
              <a:gd name="connsiteX3" fmla="*/ 922020 w 1489588"/>
              <a:gd name="connsiteY3" fmla="*/ 4302948 h 4485828"/>
              <a:gd name="connsiteX4" fmla="*/ 0 w 1489588"/>
              <a:gd name="connsiteY4" fmla="*/ 4485828 h 4485828"/>
              <a:gd name="connsiteX0" fmla="*/ 68580 w 1487750"/>
              <a:gd name="connsiteY0" fmla="*/ 31217 h 4412717"/>
              <a:gd name="connsiteX1" fmla="*/ 1181100 w 1487750"/>
              <a:gd name="connsiteY1" fmla="*/ 633197 h 4412717"/>
              <a:gd name="connsiteX2" fmla="*/ 1478280 w 1487750"/>
              <a:gd name="connsiteY2" fmla="*/ 3010637 h 4412717"/>
              <a:gd name="connsiteX3" fmla="*/ 922020 w 1487750"/>
              <a:gd name="connsiteY3" fmla="*/ 4229837 h 4412717"/>
              <a:gd name="connsiteX4" fmla="*/ 0 w 1487750"/>
              <a:gd name="connsiteY4" fmla="*/ 4412717 h 4412717"/>
              <a:gd name="connsiteX0" fmla="*/ 68580 w 1495009"/>
              <a:gd name="connsiteY0" fmla="*/ 32949 h 4414449"/>
              <a:gd name="connsiteX1" fmla="*/ 1181100 w 1495009"/>
              <a:gd name="connsiteY1" fmla="*/ 634929 h 4414449"/>
              <a:gd name="connsiteX2" fmla="*/ 1485900 w 1495009"/>
              <a:gd name="connsiteY2" fmla="*/ 3141909 h 4414449"/>
              <a:gd name="connsiteX3" fmla="*/ 922020 w 1495009"/>
              <a:gd name="connsiteY3" fmla="*/ 4231569 h 4414449"/>
              <a:gd name="connsiteX4" fmla="*/ 0 w 1495009"/>
              <a:gd name="connsiteY4" fmla="*/ 4414449 h 4414449"/>
              <a:gd name="connsiteX0" fmla="*/ 68580 w 1501777"/>
              <a:gd name="connsiteY0" fmla="*/ 32949 h 4414449"/>
              <a:gd name="connsiteX1" fmla="*/ 1181100 w 1501777"/>
              <a:gd name="connsiteY1" fmla="*/ 634929 h 4414449"/>
              <a:gd name="connsiteX2" fmla="*/ 1485900 w 1501777"/>
              <a:gd name="connsiteY2" fmla="*/ 3141909 h 4414449"/>
              <a:gd name="connsiteX3" fmla="*/ 800100 w 1501777"/>
              <a:gd name="connsiteY3" fmla="*/ 4201089 h 4414449"/>
              <a:gd name="connsiteX4" fmla="*/ 0 w 1501777"/>
              <a:gd name="connsiteY4" fmla="*/ 4414449 h 4414449"/>
              <a:gd name="connsiteX0" fmla="*/ 68580 w 1380985"/>
              <a:gd name="connsiteY0" fmla="*/ 34606 h 4416106"/>
              <a:gd name="connsiteX1" fmla="*/ 1181100 w 1380985"/>
              <a:gd name="connsiteY1" fmla="*/ 636586 h 4416106"/>
              <a:gd name="connsiteX2" fmla="*/ 1348740 w 1380985"/>
              <a:gd name="connsiteY2" fmla="*/ 3257866 h 4416106"/>
              <a:gd name="connsiteX3" fmla="*/ 800100 w 1380985"/>
              <a:gd name="connsiteY3" fmla="*/ 4202746 h 4416106"/>
              <a:gd name="connsiteX4" fmla="*/ 0 w 1380985"/>
              <a:gd name="connsiteY4" fmla="*/ 4416106 h 4416106"/>
              <a:gd name="connsiteX0" fmla="*/ 68580 w 1362222"/>
              <a:gd name="connsiteY0" fmla="*/ 26379 h 4407879"/>
              <a:gd name="connsiteX1" fmla="*/ 1097280 w 1362222"/>
              <a:gd name="connsiteY1" fmla="*/ 735039 h 4407879"/>
              <a:gd name="connsiteX2" fmla="*/ 1348740 w 1362222"/>
              <a:gd name="connsiteY2" fmla="*/ 3249639 h 4407879"/>
              <a:gd name="connsiteX3" fmla="*/ 800100 w 1362222"/>
              <a:gd name="connsiteY3" fmla="*/ 4194519 h 4407879"/>
              <a:gd name="connsiteX4" fmla="*/ 0 w 1362222"/>
              <a:gd name="connsiteY4" fmla="*/ 4407879 h 4407879"/>
              <a:gd name="connsiteX0" fmla="*/ 68580 w 1358812"/>
              <a:gd name="connsiteY0" fmla="*/ 18898 h 4400398"/>
              <a:gd name="connsiteX1" fmla="*/ 1097280 w 1358812"/>
              <a:gd name="connsiteY1" fmla="*/ 727558 h 4400398"/>
              <a:gd name="connsiteX2" fmla="*/ 1348740 w 1358812"/>
              <a:gd name="connsiteY2" fmla="*/ 3242158 h 4400398"/>
              <a:gd name="connsiteX3" fmla="*/ 800100 w 1358812"/>
              <a:gd name="connsiteY3" fmla="*/ 4187038 h 4400398"/>
              <a:gd name="connsiteX4" fmla="*/ 0 w 1358812"/>
              <a:gd name="connsiteY4" fmla="*/ 4400398 h 44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12" h="4400398">
                <a:moveTo>
                  <a:pt x="68580" y="18898"/>
                </a:moveTo>
                <a:cubicBezTo>
                  <a:pt x="514985" y="-99847"/>
                  <a:pt x="937260" y="365608"/>
                  <a:pt x="1097280" y="727558"/>
                </a:cubicBezTo>
                <a:cubicBezTo>
                  <a:pt x="1257300" y="1089508"/>
                  <a:pt x="1398270" y="2665578"/>
                  <a:pt x="1348740" y="3242158"/>
                </a:cubicBezTo>
                <a:cubicBezTo>
                  <a:pt x="1299210" y="3818738"/>
                  <a:pt x="1024890" y="3993998"/>
                  <a:pt x="800100" y="4187038"/>
                </a:cubicBezTo>
                <a:cubicBezTo>
                  <a:pt x="575310" y="4380078"/>
                  <a:pt x="151130" y="4371188"/>
                  <a:pt x="0" y="4400398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0" name="Picture 4" descr="http://icons.iconarchive.com/icons/itzikgur/my-seven/128/Backup-IBM-Serv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188" y="1234970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6" descr="http://icons.iconarchive.com/icons/tuziibanez/profesional-red/128/network-drive-connected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436" y="1378986"/>
            <a:ext cx="936104" cy="93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82228" y="3251194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CaixaDeTexto 132"/>
          <p:cNvSpPr txBox="1"/>
          <p:nvPr/>
        </p:nvSpPr>
        <p:spPr>
          <a:xfrm>
            <a:off x="3278172" y="231509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Xavier </a:t>
            </a:r>
            <a:r>
              <a:rPr lang="pt-BR" sz="1200" b="1" dirty="0" err="1" smtClean="0"/>
              <a:t>Institute</a:t>
            </a:r>
            <a:endParaRPr lang="pt-BR" sz="1200" b="1" dirty="0"/>
          </a:p>
        </p:txBody>
      </p:sp>
      <p:pic>
        <p:nvPicPr>
          <p:cNvPr id="134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3179186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0580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54834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Forma 35"/>
          <p:cNvCxnSpPr>
            <a:stCxn id="134" idx="3"/>
            <a:endCxn id="135" idx="0"/>
          </p:cNvCxnSpPr>
          <p:nvPr/>
        </p:nvCxnSpPr>
        <p:spPr>
          <a:xfrm>
            <a:off x="6446523" y="3431214"/>
            <a:ext cx="756085" cy="972108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Forma 52"/>
          <p:cNvCxnSpPr>
            <a:stCxn id="150" idx="2"/>
            <a:endCxn id="136" idx="3"/>
          </p:cNvCxnSpPr>
          <p:nvPr/>
        </p:nvCxnSpPr>
        <p:spPr>
          <a:xfrm rot="5400000">
            <a:off x="6513016" y="5045877"/>
            <a:ext cx="623101" cy="756085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de seta reta 139"/>
          <p:cNvCxnSpPr/>
          <p:nvPr/>
        </p:nvCxnSpPr>
        <p:spPr>
          <a:xfrm>
            <a:off x="4034256" y="2603122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7972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4157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Conector de seta reta 143"/>
          <p:cNvCxnSpPr>
            <a:endCxn id="141" idx="0"/>
          </p:cNvCxnSpPr>
          <p:nvPr/>
        </p:nvCxnSpPr>
        <p:spPr>
          <a:xfrm flipH="1">
            <a:off x="1730000" y="4023537"/>
            <a:ext cx="540060" cy="5040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/>
          <p:cNvSpPr txBox="1"/>
          <p:nvPr/>
        </p:nvSpPr>
        <p:spPr>
          <a:xfrm>
            <a:off x="5510420" y="231509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Wolverine</a:t>
            </a:r>
            <a:endParaRPr lang="pt-BR" sz="1200" b="1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5510420" y="5895745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Beast</a:t>
            </a:r>
            <a:endParaRPr lang="pt-BR" sz="1200" b="1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45924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Cyclops</a:t>
            </a:r>
            <a:endParaRPr lang="pt-BR" sz="1200" b="1" dirty="0"/>
          </a:p>
        </p:txBody>
      </p:sp>
      <p:pic>
        <p:nvPicPr>
          <p:cNvPr id="14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3323202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CaixaDeTexto 148"/>
          <p:cNvSpPr txBox="1"/>
          <p:nvPr/>
        </p:nvSpPr>
        <p:spPr>
          <a:xfrm>
            <a:off x="1766004" y="3755250"/>
            <a:ext cx="151216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Professor Xavier</a:t>
            </a:r>
            <a:endParaRPr lang="pt-BR" sz="1200" b="1" dirty="0"/>
          </a:p>
        </p:txBody>
      </p:sp>
      <p:sp>
        <p:nvSpPr>
          <p:cNvPr id="150" name="CaixaDeTexto 149"/>
          <p:cNvSpPr txBox="1"/>
          <p:nvPr/>
        </p:nvSpPr>
        <p:spPr>
          <a:xfrm>
            <a:off x="6518532" y="483537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Nightcrawler</a:t>
            </a:r>
            <a:endParaRPr lang="pt-BR" sz="1200" b="1" dirty="0"/>
          </a:p>
        </p:txBody>
      </p:sp>
      <p:sp>
        <p:nvSpPr>
          <p:cNvPr id="151" name="CaixaDeTexto 150"/>
          <p:cNvSpPr txBox="1"/>
          <p:nvPr/>
        </p:nvSpPr>
        <p:spPr>
          <a:xfrm>
            <a:off x="3422188" y="3683242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Storm</a:t>
            </a:r>
            <a:endParaRPr lang="pt-BR" sz="1200" b="1" dirty="0"/>
          </a:p>
        </p:txBody>
      </p:sp>
      <p:sp>
        <p:nvSpPr>
          <p:cNvPr id="152" name="CaixaDeTexto 151"/>
          <p:cNvSpPr txBox="1"/>
          <p:nvPr/>
        </p:nvSpPr>
        <p:spPr>
          <a:xfrm>
            <a:off x="5510420" y="3611234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Gambit</a:t>
            </a:r>
            <a:endParaRPr lang="pt-BR" sz="1200" b="1" dirty="0"/>
          </a:p>
        </p:txBody>
      </p:sp>
      <p:sp>
        <p:nvSpPr>
          <p:cNvPr id="153" name="CaixaDeTexto 152"/>
          <p:cNvSpPr txBox="1"/>
          <p:nvPr/>
        </p:nvSpPr>
        <p:spPr>
          <a:xfrm>
            <a:off x="5510420" y="483537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Rogue</a:t>
            </a:r>
            <a:endParaRPr lang="pt-BR" sz="1200" b="1" dirty="0"/>
          </a:p>
        </p:txBody>
      </p:sp>
      <p:sp>
        <p:nvSpPr>
          <p:cNvPr id="154" name="CaixaDeTexto 153"/>
          <p:cNvSpPr txBox="1"/>
          <p:nvPr/>
        </p:nvSpPr>
        <p:spPr>
          <a:xfrm>
            <a:off x="1838012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Jean Gray</a:t>
            </a:r>
            <a:endParaRPr lang="pt-BR" sz="1200" b="1" dirty="0"/>
          </a:p>
        </p:txBody>
      </p:sp>
      <p:sp>
        <p:nvSpPr>
          <p:cNvPr id="155" name="CaixaDeTexto 154"/>
          <p:cNvSpPr txBox="1"/>
          <p:nvPr/>
        </p:nvSpPr>
        <p:spPr>
          <a:xfrm>
            <a:off x="2702108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Mystique</a:t>
            </a:r>
            <a:endParaRPr lang="pt-BR" sz="1200" b="1" dirty="0"/>
          </a:p>
        </p:txBody>
      </p:sp>
      <p:sp>
        <p:nvSpPr>
          <p:cNvPr id="175" name="Forma livre 174"/>
          <p:cNvSpPr/>
          <p:nvPr/>
        </p:nvSpPr>
        <p:spPr>
          <a:xfrm>
            <a:off x="2434918" y="4004249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Forma livre 175"/>
          <p:cNvSpPr/>
          <p:nvPr/>
        </p:nvSpPr>
        <p:spPr>
          <a:xfrm flipH="1" flipV="1">
            <a:off x="2610029" y="4008442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Forma livre 172"/>
          <p:cNvSpPr/>
          <p:nvPr/>
        </p:nvSpPr>
        <p:spPr>
          <a:xfrm rot="19213664">
            <a:off x="3086277" y="4027577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Forma livre 173"/>
          <p:cNvSpPr/>
          <p:nvPr/>
        </p:nvSpPr>
        <p:spPr>
          <a:xfrm rot="19213664" flipH="1" flipV="1">
            <a:off x="3232781" y="3917972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1" name="Forma livre 170"/>
          <p:cNvSpPr/>
          <p:nvPr/>
        </p:nvSpPr>
        <p:spPr>
          <a:xfrm>
            <a:off x="6063655" y="3863262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Forma livre 171"/>
          <p:cNvSpPr/>
          <p:nvPr/>
        </p:nvSpPr>
        <p:spPr>
          <a:xfrm flipH="1" flipV="1">
            <a:off x="6238766" y="3867455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Forma livre 168"/>
          <p:cNvSpPr/>
          <p:nvPr/>
        </p:nvSpPr>
        <p:spPr>
          <a:xfrm>
            <a:off x="6063655" y="2584356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Forma livre 169"/>
          <p:cNvSpPr/>
          <p:nvPr/>
        </p:nvSpPr>
        <p:spPr>
          <a:xfrm flipH="1" flipV="1">
            <a:off x="6238766" y="2588549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7" name="Forma livre 166"/>
          <p:cNvSpPr/>
          <p:nvPr/>
        </p:nvSpPr>
        <p:spPr>
          <a:xfrm rot="16200000">
            <a:off x="5129979" y="1320651"/>
            <a:ext cx="99094" cy="12104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Forma livre 167"/>
          <p:cNvSpPr/>
          <p:nvPr/>
        </p:nvSpPr>
        <p:spPr>
          <a:xfrm rot="16200000" flipH="1" flipV="1">
            <a:off x="5147791" y="1149635"/>
            <a:ext cx="86568" cy="12147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Forma livre 164"/>
          <p:cNvSpPr/>
          <p:nvPr/>
        </p:nvSpPr>
        <p:spPr>
          <a:xfrm rot="2083405">
            <a:off x="2893168" y="1774076"/>
            <a:ext cx="103840" cy="157800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Forma livre 165"/>
          <p:cNvSpPr/>
          <p:nvPr/>
        </p:nvSpPr>
        <p:spPr>
          <a:xfrm rot="2083405" flipH="1" flipV="1">
            <a:off x="3036579" y="1884409"/>
            <a:ext cx="90714" cy="1583657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3" name="Conector de seta reta 162"/>
          <p:cNvCxnSpPr/>
          <p:nvPr/>
        </p:nvCxnSpPr>
        <p:spPr>
          <a:xfrm>
            <a:off x="6218911" y="5102964"/>
            <a:ext cx="0" cy="4524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142844" y="601077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/>
          <p:cNvCxnSpPr/>
          <p:nvPr/>
        </p:nvCxnSpPr>
        <p:spPr>
          <a:xfrm>
            <a:off x="142844" y="638212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61154" y="5807490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Push</a:t>
            </a:r>
            <a:endParaRPr lang="pt-BR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860270" y="6172744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Pull</a:t>
            </a:r>
            <a:endParaRPr lang="pt-BR" dirty="0"/>
          </a:p>
        </p:txBody>
      </p:sp>
      <p:sp>
        <p:nvSpPr>
          <p:cNvPr id="88" name="Forma livre 87"/>
          <p:cNvSpPr/>
          <p:nvPr/>
        </p:nvSpPr>
        <p:spPr>
          <a:xfrm>
            <a:off x="5672071" y="3654181"/>
            <a:ext cx="299445" cy="2096856"/>
          </a:xfrm>
          <a:custGeom>
            <a:avLst/>
            <a:gdLst>
              <a:gd name="connsiteX0" fmla="*/ 277537 w 308359"/>
              <a:gd name="connsiteY0" fmla="*/ 0 h 2342508"/>
              <a:gd name="connsiteX1" fmla="*/ 135 w 308359"/>
              <a:gd name="connsiteY1" fmla="*/ 1212351 h 2342508"/>
              <a:gd name="connsiteX2" fmla="*/ 308359 w 308359"/>
              <a:gd name="connsiteY2" fmla="*/ 2342508 h 234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59" h="2342508">
                <a:moveTo>
                  <a:pt x="277537" y="0"/>
                </a:moveTo>
                <a:cubicBezTo>
                  <a:pt x="136267" y="410966"/>
                  <a:pt x="-5002" y="821933"/>
                  <a:pt x="135" y="1212351"/>
                </a:cubicBezTo>
                <a:cubicBezTo>
                  <a:pt x="5272" y="1602769"/>
                  <a:pt x="156815" y="1972638"/>
                  <a:pt x="308359" y="234250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Forma livre 93"/>
          <p:cNvSpPr/>
          <p:nvPr/>
        </p:nvSpPr>
        <p:spPr>
          <a:xfrm>
            <a:off x="5415505" y="3594763"/>
            <a:ext cx="452154" cy="2064194"/>
          </a:xfrm>
          <a:custGeom>
            <a:avLst/>
            <a:gdLst>
              <a:gd name="connsiteX0" fmla="*/ 421332 w 452154"/>
              <a:gd name="connsiteY0" fmla="*/ 0 h 2445250"/>
              <a:gd name="connsiteX1" fmla="*/ 91 w 452154"/>
              <a:gd name="connsiteY1" fmla="*/ 1273996 h 2445250"/>
              <a:gd name="connsiteX2" fmla="*/ 452154 w 452154"/>
              <a:gd name="connsiteY2" fmla="*/ 2445250 h 244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54" h="2445250">
                <a:moveTo>
                  <a:pt x="421332" y="0"/>
                </a:moveTo>
                <a:cubicBezTo>
                  <a:pt x="208143" y="433227"/>
                  <a:pt x="-5046" y="866454"/>
                  <a:pt x="91" y="1273996"/>
                </a:cubicBezTo>
                <a:cubicBezTo>
                  <a:pt x="5228" y="1681538"/>
                  <a:pt x="452154" y="2445250"/>
                  <a:pt x="452154" y="244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50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"/>
    </mc:Choice>
    <mc:Fallback xmlns="">
      <p:transition spd="slow" advTm="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11" grpId="0" animBg="1"/>
      <p:bldP spid="112" grpId="0" animBg="1"/>
      <p:bldP spid="124" grpId="0" animBg="1"/>
      <p:bldP spid="125" grpId="0" animBg="1"/>
      <p:bldP spid="126" grpId="0" animBg="1"/>
      <p:bldP spid="127" grpId="0" animBg="1"/>
      <p:bldP spid="128" grpId="0" animBg="1"/>
    </p:bld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Developer</a:t>
            </a:r>
          </a:p>
          <a:p>
            <a:pPr lvl="1"/>
            <a:r>
              <a:rPr lang="en-US" dirty="0" smtClean="0"/>
              <a:t>How can I know </a:t>
            </a:r>
            <a:r>
              <a:rPr lang="en-US" dirty="0"/>
              <a:t>at a given moment if there are commits </a:t>
            </a:r>
            <a:r>
              <a:rPr lang="en-US" dirty="0" smtClean="0"/>
              <a:t>that </a:t>
            </a:r>
            <a:r>
              <a:rPr lang="en-US" dirty="0"/>
              <a:t>were not </a:t>
            </a:r>
            <a:r>
              <a:rPr lang="en-US" dirty="0" smtClean="0"/>
              <a:t>pulled yet? </a:t>
            </a:r>
          </a:p>
          <a:p>
            <a:pPr lvl="1"/>
            <a:r>
              <a:rPr lang="en-US" dirty="0" smtClean="0"/>
              <a:t>Are there any local </a:t>
            </a:r>
            <a:r>
              <a:rPr lang="en-US" dirty="0"/>
              <a:t>commits pending to be </a:t>
            </a:r>
            <a:r>
              <a:rPr lang="en-US" dirty="0" smtClean="0"/>
              <a:t>pushed? </a:t>
            </a:r>
          </a:p>
          <a:p>
            <a:r>
              <a:rPr lang="en-US" dirty="0" smtClean="0"/>
              <a:t>Administrator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are the existing clones of a system? </a:t>
            </a:r>
            <a:endParaRPr lang="en-US" dirty="0" smtClean="0"/>
          </a:p>
          <a:p>
            <a:pPr lvl="1"/>
            <a:r>
              <a:rPr lang="en-US" dirty="0" smtClean="0"/>
              <a:t>Who </a:t>
            </a:r>
            <a:r>
              <a:rPr lang="en-US" dirty="0"/>
              <a:t>and how do they relate with? </a:t>
            </a:r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can </a:t>
            </a:r>
            <a:r>
              <a:rPr lang="en-US" dirty="0" smtClean="0"/>
              <a:t>I know </a:t>
            </a:r>
            <a:r>
              <a:rPr lang="en-US" dirty="0"/>
              <a:t>if there are pending commits to be sent from a test repository to a production one?</a:t>
            </a: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6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"/>
    </mc:Choice>
    <mc:Fallback xmlns="">
      <p:transition spd="slow" advTm="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Awareness Tools</a:t>
            </a:r>
          </a:p>
          <a:p>
            <a:pPr lvl="1"/>
            <a:r>
              <a:rPr lang="en-US" dirty="0" smtClean="0"/>
              <a:t>Conflict Avoidance</a:t>
            </a:r>
          </a:p>
          <a:p>
            <a:pPr lvl="1"/>
            <a:r>
              <a:rPr lang="en-US" dirty="0" smtClean="0"/>
              <a:t>Conflict Detecting</a:t>
            </a:r>
          </a:p>
          <a:p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Repository Linearization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</a:t>
            </a:r>
            <a:endParaRPr lang="en-US" baseline="30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8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"/>
    </mc:Choice>
    <mc:Fallback xmlns="">
      <p:transition spd="slow" advTm="151"/>
    </mc:Fallback>
  </mc:AlternateContent>
  <p:timing>
    <p:tnLst>
      <p:par>
        <p:cTn id="1" dur="indefinite" restart="never" nodeType="tmRoot"/>
      </p:par>
    </p:tn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</a:t>
            </a:r>
            <a:endParaRPr lang="en-US" baseline="30000" dirty="0"/>
          </a:p>
        </p:txBody>
      </p:sp>
      <p:pic>
        <p:nvPicPr>
          <p:cNvPr id="9" name="imgBorder" descr="(System tray notification)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357373"/>
            <a:ext cx="2232660" cy="1109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252" y="2956117"/>
            <a:ext cx="2535708" cy="158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735330" y="249355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SVN </a:t>
            </a:r>
            <a:r>
              <a:rPr lang="pt-BR" dirty="0" err="1" smtClean="0"/>
              <a:t>Notifier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866306" y="457380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SCM </a:t>
            </a:r>
            <a:r>
              <a:rPr lang="pt-BR" dirty="0" err="1" smtClean="0"/>
              <a:t>Notifier</a:t>
            </a:r>
            <a:endParaRPr lang="pt-BR" dirty="0"/>
          </a:p>
        </p:txBody>
      </p:sp>
      <p:pic>
        <p:nvPicPr>
          <p:cNvPr id="15" name="Imagem 14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064" y="4920017"/>
            <a:ext cx="2024969" cy="1151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aixaDeTexto 15"/>
          <p:cNvSpPr txBox="1"/>
          <p:nvPr/>
        </p:nvSpPr>
        <p:spPr>
          <a:xfrm>
            <a:off x="727543" y="6103875"/>
            <a:ext cx="202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Commit Monitor</a:t>
            </a:r>
            <a:endParaRPr lang="pt-BR" dirty="0"/>
          </a:p>
        </p:txBody>
      </p:sp>
      <p:pic>
        <p:nvPicPr>
          <p:cNvPr id="17" name="Imagem 16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3885" y="2960666"/>
            <a:ext cx="5256861" cy="157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CaixaDeTexto 17"/>
          <p:cNvSpPr txBox="1"/>
          <p:nvPr/>
        </p:nvSpPr>
        <p:spPr>
          <a:xfrm>
            <a:off x="5121608" y="457380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SVN Radar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095" y="1643050"/>
            <a:ext cx="5614651" cy="588214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5262942" y="249731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Elvin</a:t>
            </a:r>
            <a:endParaRPr lang="pt-BR" dirty="0"/>
          </a:p>
        </p:txBody>
      </p:sp>
      <p:pic>
        <p:nvPicPr>
          <p:cNvPr id="22" name="Imagem 21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3885" y="4943134"/>
            <a:ext cx="6390000" cy="31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79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"/>
    </mc:Choice>
    <mc:Fallback xmlns="">
      <p:transition spd="slow" advTm="151"/>
    </mc:Fallback>
  </mc:AlternateContent>
  <p:timing>
    <p:tnLst>
      <p:par>
        <p:cTn id="1" dur="indefinite" restart="never" nodeType="tmRoot"/>
      </p:par>
    </p:tn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</a:t>
            </a:r>
            <a:endParaRPr lang="en-US" baseline="30000" dirty="0"/>
          </a:p>
        </p:txBody>
      </p:sp>
      <p:pic>
        <p:nvPicPr>
          <p:cNvPr id="9" name="imgBorder" descr="(System tray notification)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392" y="2009582"/>
            <a:ext cx="2232660" cy="1109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524000"/>
            <a:ext cx="2535708" cy="158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1023922" y="317160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SVN </a:t>
            </a:r>
            <a:r>
              <a:rPr lang="pt-BR" dirty="0" err="1" smtClean="0"/>
              <a:t>Notifier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733800" y="317160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SCM </a:t>
            </a:r>
            <a:r>
              <a:rPr lang="pt-BR" dirty="0" err="1" smtClean="0"/>
              <a:t>Notifier</a:t>
            </a:r>
            <a:endParaRPr lang="pt-BR" dirty="0"/>
          </a:p>
        </p:txBody>
      </p:sp>
      <p:pic>
        <p:nvPicPr>
          <p:cNvPr id="15" name="Imagem 14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46569" y="1922445"/>
            <a:ext cx="2024969" cy="1151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aixaDeTexto 15"/>
          <p:cNvSpPr txBox="1"/>
          <p:nvPr/>
        </p:nvSpPr>
        <p:spPr>
          <a:xfrm>
            <a:off x="6046568" y="3171604"/>
            <a:ext cx="202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Commit Monitor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5248" y="3771055"/>
            <a:ext cx="5265904" cy="551678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4309352" y="432273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Elvin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9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"/>
    </mc:Choice>
    <mc:Fallback xmlns="">
      <p:transition spd="slow" advTm="151"/>
    </mc:Fallback>
  </mc:AlternateContent>
  <p:timing>
    <p:tnLst>
      <p:par>
        <p:cTn id="1" dur="indefinite" restart="never" nodeType="tmRoot"/>
      </p:par>
    </p:tn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Conflict avoidance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 - Awareness Tools</a:t>
            </a:r>
            <a:endParaRPr lang="en-US" baseline="30000" dirty="0"/>
          </a:p>
        </p:txBody>
      </p:sp>
      <p:pic>
        <p:nvPicPr>
          <p:cNvPr id="1028" name="Picture 4" descr="http://www.bowelcanceraustralia.org/bca/images/stories/WM_lapt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2200268"/>
            <a:ext cx="1829132" cy="173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Espaço Reservado para Conteúdo 13"/>
          <p:cNvSpPr txBox="1">
            <a:spLocks/>
          </p:cNvSpPr>
          <p:nvPr/>
        </p:nvSpPr>
        <p:spPr>
          <a:xfrm>
            <a:off x="1371600" y="2282497"/>
            <a:ext cx="7629556" cy="28991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Report new commits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identify related repositories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present information in different levels</a:t>
            </a:r>
          </a:p>
          <a:p>
            <a:pPr lvl="1"/>
            <a:r>
              <a:rPr lang="en-US" dirty="0" smtClean="0"/>
              <a:t>SVN Notifier</a:t>
            </a:r>
            <a:r>
              <a:rPr lang="en-US" baseline="30000" dirty="0" smtClean="0"/>
              <a:t>1</a:t>
            </a:r>
            <a:r>
              <a:rPr lang="en-US" dirty="0" smtClean="0"/>
              <a:t>, SCM Notifier</a:t>
            </a:r>
            <a:r>
              <a:rPr lang="en-US" baseline="30000" dirty="0" smtClean="0"/>
              <a:t>2</a:t>
            </a:r>
            <a:r>
              <a:rPr lang="en-US" dirty="0" smtClean="0"/>
              <a:t>, Commit Monitor</a:t>
            </a:r>
            <a:r>
              <a:rPr lang="en-US" baseline="30000" dirty="0" smtClean="0"/>
              <a:t>3</a:t>
            </a:r>
            <a:r>
              <a:rPr lang="en-US" dirty="0" smtClean="0"/>
              <a:t>, SVN Radar</a:t>
            </a:r>
            <a:r>
              <a:rPr lang="en-US" baseline="30000" dirty="0" smtClean="0"/>
              <a:t>4</a:t>
            </a:r>
            <a:r>
              <a:rPr lang="en-US" dirty="0" smtClean="0"/>
              <a:t> and Hg Commit Monitor</a:t>
            </a:r>
            <a:r>
              <a:rPr lang="en-US" baseline="30000" dirty="0" smtClean="0"/>
              <a:t>5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8965" y="5323348"/>
            <a:ext cx="9156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 smtClean="0"/>
              <a:t>1</a:t>
            </a:r>
            <a:r>
              <a:rPr lang="en-US" sz="1400" dirty="0" smtClean="0"/>
              <a:t>http</a:t>
            </a:r>
            <a:r>
              <a:rPr lang="en-US" sz="1400" dirty="0"/>
              <a:t>://svnnotifier.tigris.org/ (2012)</a:t>
            </a:r>
            <a:endParaRPr lang="pt-BR" sz="1400" dirty="0"/>
          </a:p>
          <a:p>
            <a:r>
              <a:rPr lang="en-US" sz="1400" baseline="30000" dirty="0" smtClean="0"/>
              <a:t>2</a:t>
            </a:r>
            <a:r>
              <a:rPr lang="en-US" sz="1400" dirty="0" smtClean="0"/>
              <a:t>https</a:t>
            </a:r>
            <a:r>
              <a:rPr lang="en-US" sz="1400" dirty="0"/>
              <a:t>://github.com/pocorall/scm-notifier (2012)</a:t>
            </a:r>
            <a:endParaRPr lang="pt-BR" sz="1400" dirty="0"/>
          </a:p>
          <a:p>
            <a:r>
              <a:rPr lang="en-US" sz="1400" baseline="30000" dirty="0" smtClean="0"/>
              <a:t>3</a:t>
            </a:r>
            <a:r>
              <a:rPr lang="en-US" sz="1400" dirty="0" smtClean="0"/>
              <a:t>http</a:t>
            </a:r>
            <a:r>
              <a:rPr lang="en-US" sz="1400" dirty="0"/>
              <a:t>://tools.tortoisesvn.net/CommitMonitor.html (2013)</a:t>
            </a:r>
            <a:endParaRPr lang="pt-BR" sz="1400" dirty="0"/>
          </a:p>
          <a:p>
            <a:r>
              <a:rPr lang="en-US" sz="1400" baseline="30000" dirty="0" smtClean="0"/>
              <a:t>4</a:t>
            </a:r>
            <a:r>
              <a:rPr lang="en-US" sz="1400" dirty="0" smtClean="0"/>
              <a:t>http</a:t>
            </a:r>
            <a:r>
              <a:rPr lang="en-US" sz="1400" dirty="0"/>
              <a:t>://code.google.com/p/svnradar/ (2011)</a:t>
            </a:r>
            <a:endParaRPr lang="pt-BR" sz="1400" dirty="0"/>
          </a:p>
          <a:p>
            <a:r>
              <a:rPr lang="en-US" sz="1400" baseline="30000" dirty="0" smtClean="0"/>
              <a:t>5</a:t>
            </a:r>
            <a:r>
              <a:rPr lang="en-US" sz="1400" dirty="0" smtClean="0"/>
              <a:t>http</a:t>
            </a:r>
            <a:r>
              <a:rPr lang="en-US" sz="1400" dirty="0"/>
              <a:t>://www.fsmpi.uni-bayreuth.de/~dun3/hg-commit-monitor (2009)</a:t>
            </a:r>
            <a:endParaRPr lang="pt-B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838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"/>
    </mc:Choice>
    <mc:Fallback xmlns="">
      <p:transition spd="slow" advTm="155"/>
    </mc:Fallback>
  </mc:AlternateContent>
  <p:timing>
    <p:tnLst>
      <p:par>
        <p:cTn id="1" dur="indefinite" restart="never" nodeType="tmRoot"/>
      </p:par>
    </p:tnLst>
  </p:timing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Conflict detecting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685800" lvl="1"/>
            <a:endParaRPr lang="en-US" sz="2000" b="1" dirty="0" smtClean="0"/>
          </a:p>
          <a:p>
            <a:pPr marL="685800" lvl="1"/>
            <a:r>
              <a:rPr lang="en-US" sz="2000" b="1" dirty="0" err="1" smtClean="0"/>
              <a:t>CollabVS</a:t>
            </a:r>
            <a:r>
              <a:rPr lang="en-US" sz="2000" dirty="0" smtClean="0"/>
              <a:t> </a:t>
            </a:r>
            <a:r>
              <a:rPr lang="en-US" sz="2000" dirty="0"/>
              <a:t>[</a:t>
            </a:r>
            <a:r>
              <a:rPr lang="en-US" sz="2000" dirty="0" err="1"/>
              <a:t>Dewan</a:t>
            </a:r>
            <a:r>
              <a:rPr lang="en-US" sz="2000" dirty="0"/>
              <a:t> and </a:t>
            </a:r>
            <a:r>
              <a:rPr lang="en-US" sz="2000" dirty="0" err="1"/>
              <a:t>Hegde</a:t>
            </a:r>
            <a:r>
              <a:rPr lang="en-US" sz="2000" dirty="0"/>
              <a:t> 2007], </a:t>
            </a:r>
            <a:r>
              <a:rPr lang="en-US" sz="2000" b="1" dirty="0"/>
              <a:t>Crystal</a:t>
            </a:r>
            <a:r>
              <a:rPr lang="en-US" sz="2000" dirty="0"/>
              <a:t> [</a:t>
            </a:r>
            <a:r>
              <a:rPr lang="en-US" sz="2000" dirty="0" err="1"/>
              <a:t>Brun</a:t>
            </a:r>
            <a:r>
              <a:rPr lang="en-US" sz="2000" dirty="0"/>
              <a:t> et al. 2011], </a:t>
            </a:r>
            <a:r>
              <a:rPr lang="en-US" sz="2000" b="1" dirty="0" err="1" smtClean="0"/>
              <a:t>FASTDash</a:t>
            </a:r>
            <a:r>
              <a:rPr lang="en-US" sz="2000" dirty="0" smtClean="0"/>
              <a:t> [</a:t>
            </a:r>
            <a:r>
              <a:rPr lang="en-US" sz="2000" dirty="0" err="1" smtClean="0"/>
              <a:t>Biehl</a:t>
            </a:r>
            <a:r>
              <a:rPr lang="en-US" sz="2000" dirty="0" smtClean="0"/>
              <a:t> et al.], </a:t>
            </a:r>
            <a:r>
              <a:rPr lang="en-US" sz="2000" b="1" dirty="0" smtClean="0"/>
              <a:t>Lighthouse</a:t>
            </a:r>
            <a:r>
              <a:rPr lang="en-US" sz="2000" dirty="0" smtClean="0"/>
              <a:t> </a:t>
            </a:r>
            <a:r>
              <a:rPr lang="en-US" sz="2000" dirty="0"/>
              <a:t>[Da Silva et al. 2006], </a:t>
            </a:r>
            <a:r>
              <a:rPr lang="en-US" sz="2000" b="1" dirty="0" err="1" smtClean="0"/>
              <a:t>Palantir</a:t>
            </a:r>
            <a:r>
              <a:rPr lang="en-US" sz="2000" dirty="0" smtClean="0"/>
              <a:t> </a:t>
            </a:r>
            <a:r>
              <a:rPr lang="en-US" sz="2000" dirty="0"/>
              <a:t>[</a:t>
            </a:r>
            <a:r>
              <a:rPr lang="en-US" sz="2000" dirty="0" err="1"/>
              <a:t>Sarma</a:t>
            </a:r>
            <a:r>
              <a:rPr lang="en-US" sz="2000" dirty="0"/>
              <a:t> and Van der </a:t>
            </a:r>
            <a:r>
              <a:rPr lang="en-US" sz="2000" dirty="0" err="1"/>
              <a:t>Hoek</a:t>
            </a:r>
            <a:r>
              <a:rPr lang="en-US" sz="2000" dirty="0"/>
              <a:t> 2002], </a:t>
            </a:r>
            <a:r>
              <a:rPr lang="en-US" sz="2000" b="1" dirty="0" err="1" smtClean="0"/>
              <a:t>Polvo</a:t>
            </a:r>
            <a:r>
              <a:rPr lang="en-US" sz="2000" dirty="0" smtClean="0"/>
              <a:t> [Santos and </a:t>
            </a:r>
            <a:r>
              <a:rPr lang="en-US" sz="2000" dirty="0" err="1" smtClean="0"/>
              <a:t>Murta</a:t>
            </a:r>
            <a:r>
              <a:rPr lang="en-US" sz="2000" dirty="0" smtClean="0"/>
              <a:t> </a:t>
            </a:r>
            <a:r>
              <a:rPr lang="en-US" sz="2000" dirty="0"/>
              <a:t>2012</a:t>
            </a:r>
            <a:r>
              <a:rPr lang="en-US" sz="2000" dirty="0" smtClean="0"/>
              <a:t>], </a:t>
            </a:r>
            <a:r>
              <a:rPr lang="en-US" sz="2000" b="1" dirty="0" err="1"/>
              <a:t>WeCode</a:t>
            </a:r>
            <a:r>
              <a:rPr lang="en-US" sz="2000" dirty="0"/>
              <a:t> [</a:t>
            </a:r>
            <a:r>
              <a:rPr lang="en-US" sz="2000" dirty="0" err="1"/>
              <a:t>Guimarães</a:t>
            </a:r>
            <a:r>
              <a:rPr lang="en-US" sz="2000" dirty="0"/>
              <a:t> and Silva 2012</a:t>
            </a:r>
            <a:r>
              <a:rPr lang="en-US" sz="2000" dirty="0" smtClean="0"/>
              <a:t>], </a:t>
            </a:r>
            <a:r>
              <a:rPr lang="en-US" sz="2000" b="1" dirty="0" smtClean="0"/>
              <a:t>Safe-Commit</a:t>
            </a:r>
            <a:r>
              <a:rPr lang="en-US" sz="2000" dirty="0" smtClean="0"/>
              <a:t> [</a:t>
            </a:r>
            <a:r>
              <a:rPr lang="en-US" sz="2000" dirty="0" err="1" smtClean="0"/>
              <a:t>Wloka</a:t>
            </a:r>
            <a:r>
              <a:rPr lang="en-US" sz="2000" dirty="0" smtClean="0"/>
              <a:t> et al. 2009]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 - Awareness Tools</a:t>
            </a:r>
            <a:endParaRPr lang="en-US" baseline="30000" dirty="0"/>
          </a:p>
        </p:txBody>
      </p:sp>
      <p:sp>
        <p:nvSpPr>
          <p:cNvPr id="42" name="Espaço Reservado para Conteúdo 13"/>
          <p:cNvSpPr txBox="1">
            <a:spLocks/>
          </p:cNvSpPr>
          <p:nvPr/>
        </p:nvSpPr>
        <p:spPr>
          <a:xfrm>
            <a:off x="12668" y="2205486"/>
            <a:ext cx="5562600" cy="279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Identify existing or potential conflicts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Only one supports DVCSs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 not support scenarios with multiple partners</a:t>
            </a:r>
          </a:p>
        </p:txBody>
      </p:sp>
      <p:pic>
        <p:nvPicPr>
          <p:cNvPr id="1026" name="Picture 2" descr="http://www.bowelcanceraustralia.org/bca/images/stories/WM_promo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2277148"/>
            <a:ext cx="3860832" cy="24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656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"/>
    </mc:Choice>
    <mc:Fallback xmlns="">
      <p:transition spd="slow" advTm="146"/>
    </mc:Fallback>
  </mc:AlternateContent>
  <p:timing>
    <p:tnLst>
      <p:par>
        <p:cTn id="1" dur="indefinite" restart="never" nodeType="tmRoot"/>
      </p:par>
    </p:tn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 smtClean="0"/>
              <a:t>Gevol</a:t>
            </a:r>
            <a:r>
              <a:rPr lang="en-US" sz="2000" dirty="0" smtClean="0"/>
              <a:t> [</a:t>
            </a:r>
            <a:r>
              <a:rPr lang="en-US" sz="2000" dirty="0" err="1" smtClean="0"/>
              <a:t>Collberg</a:t>
            </a:r>
            <a:r>
              <a:rPr lang="en-US" sz="2000" dirty="0" smtClean="0"/>
              <a:t> et al 2003]: Focus on program structure</a:t>
            </a: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 - Repository Linearization</a:t>
            </a:r>
            <a:endParaRPr lang="en-US" baseline="300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4" y="1828857"/>
            <a:ext cx="8858312" cy="30875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981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"/>
    </mc:Choice>
    <mc:Fallback xmlns="">
      <p:transition spd="slow" advTm="174"/>
    </mc:Fallback>
  </mc:AlternateContent>
  <p:timing>
    <p:tnLst>
      <p:par>
        <p:cTn id="1" dur="indefinite" restart="never" nodeType="tmRoot"/>
      </p:par>
    </p:tn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The Evolution Matrix [</a:t>
            </a:r>
            <a:r>
              <a:rPr lang="en-US" sz="2000" dirty="0" err="1" smtClean="0"/>
              <a:t>Lanza</a:t>
            </a:r>
            <a:r>
              <a:rPr lang="en-US" sz="2000" dirty="0" smtClean="0"/>
              <a:t> 2001]: Focus on classes</a:t>
            </a: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 - Repository Linearization</a:t>
            </a:r>
            <a:endParaRPr lang="en-US" baseline="30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37" y="1371600"/>
            <a:ext cx="8080863" cy="47708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10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1"/>
    </mc:Choice>
    <mc:Fallback xmlns="">
      <p:transition spd="slow" advTm="2421"/>
    </mc:Fallback>
  </mc:AlternateContent>
  <p:timing>
    <p:tnLst>
      <p:par>
        <p:cTn id="1" dur="indefinite" restart="never" nodeType="tmRoot"/>
      </p:par>
    </p:tn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 smtClean="0"/>
              <a:t>LifeSource</a:t>
            </a:r>
            <a:r>
              <a:rPr lang="en-US" sz="2000" dirty="0" smtClean="0"/>
              <a:t>[Gilbert and </a:t>
            </a:r>
            <a:r>
              <a:rPr lang="en-US" sz="2000" dirty="0" err="1" smtClean="0"/>
              <a:t>Karahalios</a:t>
            </a:r>
            <a:r>
              <a:rPr lang="en-US" sz="2000" dirty="0" smtClean="0"/>
              <a:t> 2006]: Focus on Authors</a:t>
            </a: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 - Repository Linearization</a:t>
            </a:r>
            <a:endParaRPr lang="en-US" baseline="30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276896"/>
            <a:ext cx="7620000" cy="4908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84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"/>
    </mc:Choice>
    <mc:Fallback xmlns="">
      <p:transition spd="slow" advTm="572"/>
    </mc:Fallback>
  </mc:AlternateContent>
  <p:timing>
    <p:tnLst>
      <p:par>
        <p:cTn id="1" dur="indefinite" restart="never" nodeType="tmRoot"/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Repositórios </a:t>
            </a:r>
            <a:r>
              <a:rPr lang="pt-BR" b="1" dirty="0" smtClean="0"/>
              <a:t>Centralizados</a:t>
            </a:r>
            <a:r>
              <a:rPr lang="pt-BR" dirty="0" smtClean="0"/>
              <a:t> x </a:t>
            </a:r>
            <a:r>
              <a:rPr lang="pt-BR" b="1" dirty="0" smtClean="0"/>
              <a:t>Distribuídos</a:t>
            </a:r>
            <a:endParaRPr lang="pt-BR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/>
              <a:t>1. Introdução</a:t>
            </a:r>
            <a:endParaRPr lang="pt-BR" sz="3200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353945" y="5867400"/>
            <a:ext cx="2737032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smtClean="0"/>
              <a:t>Repositório Centralizado</a:t>
            </a:r>
            <a:endParaRPr lang="pt-BR" sz="2000" dirty="0"/>
          </a:p>
        </p:txBody>
      </p:sp>
      <p:grpSp>
        <p:nvGrpSpPr>
          <p:cNvPr id="10" name="Grupo 9"/>
          <p:cNvGrpSpPr/>
          <p:nvPr/>
        </p:nvGrpSpPr>
        <p:grpSpPr>
          <a:xfrm>
            <a:off x="442898" y="2030272"/>
            <a:ext cx="2533367" cy="3532194"/>
            <a:chOff x="442898" y="2030272"/>
            <a:chExt cx="2533367" cy="3532194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1141386" y="2030272"/>
              <a:ext cx="1152000" cy="10588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dirty="0" smtClean="0"/>
                <a:t>Repositório</a:t>
              </a:r>
              <a:endParaRPr lang="pt-BR" dirty="0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141386" y="4589329"/>
              <a:ext cx="1152000" cy="97313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dirty="0" smtClean="0"/>
                <a:t>Área de Trabalho</a:t>
              </a:r>
              <a:endParaRPr lang="pt-BR" dirty="0"/>
            </a:p>
          </p:txBody>
        </p:sp>
        <p:cxnSp>
          <p:nvCxnSpPr>
            <p:cNvPr id="22" name="Conector em curva 21"/>
            <p:cNvCxnSpPr>
              <a:stCxn id="19" idx="1"/>
              <a:endCxn id="18" idx="2"/>
            </p:cNvCxnSpPr>
            <p:nvPr/>
          </p:nvCxnSpPr>
          <p:spPr>
            <a:xfrm rot="10800000" flipH="1">
              <a:off x="1141386" y="3089134"/>
              <a:ext cx="576000" cy="1986764"/>
            </a:xfrm>
            <a:prstGeom prst="curvedConnector4">
              <a:avLst>
                <a:gd name="adj1" fmla="val -39688"/>
                <a:gd name="adj2" fmla="val 6224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em curva 22"/>
            <p:cNvCxnSpPr>
              <a:stCxn id="18" idx="3"/>
              <a:endCxn id="19" idx="0"/>
            </p:cNvCxnSpPr>
            <p:nvPr/>
          </p:nvCxnSpPr>
          <p:spPr>
            <a:xfrm flipH="1">
              <a:off x="1717386" y="2559703"/>
              <a:ext cx="576000" cy="2029626"/>
            </a:xfrm>
            <a:prstGeom prst="curvedConnector4">
              <a:avLst>
                <a:gd name="adj1" fmla="val -39688"/>
                <a:gd name="adj2" fmla="val 63043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34"/>
            <p:cNvSpPr txBox="1"/>
            <p:nvPr/>
          </p:nvSpPr>
          <p:spPr>
            <a:xfrm>
              <a:off x="442898" y="3347452"/>
              <a:ext cx="461665" cy="17863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check-in / commit</a:t>
              </a:r>
              <a:endParaRPr lang="en-US" dirty="0"/>
            </a:p>
          </p:txBody>
        </p:sp>
        <p:sp>
          <p:nvSpPr>
            <p:cNvPr id="25" name="CaixaDeTexto 35"/>
            <p:cNvSpPr txBox="1"/>
            <p:nvPr/>
          </p:nvSpPr>
          <p:spPr>
            <a:xfrm>
              <a:off x="2514600" y="2562070"/>
              <a:ext cx="461665" cy="1879874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check-out / update</a:t>
              </a:r>
            </a:p>
          </p:txBody>
        </p:sp>
      </p:grp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913845" y="5867400"/>
            <a:ext cx="2585708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smtClean="0"/>
              <a:t>Repositório Distribuído</a:t>
            </a:r>
            <a:endParaRPr lang="pt-BR" sz="2000" dirty="0"/>
          </a:p>
        </p:txBody>
      </p:sp>
      <p:grpSp>
        <p:nvGrpSpPr>
          <p:cNvPr id="9" name="Grupo 8"/>
          <p:cNvGrpSpPr/>
          <p:nvPr/>
        </p:nvGrpSpPr>
        <p:grpSpPr>
          <a:xfrm>
            <a:off x="6080877" y="1676400"/>
            <a:ext cx="2256260" cy="4216002"/>
            <a:chOff x="6080876" y="1676400"/>
            <a:chExt cx="2337819" cy="4368402"/>
          </a:xfrm>
        </p:grpSpPr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6686975" y="4062421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Repositório</a:t>
              </a:r>
              <a:endParaRPr lang="pt-BR" sz="1600" dirty="0"/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6686975" y="5249049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Área de Trabalho</a:t>
              </a:r>
              <a:endParaRPr lang="pt-BR" sz="1600" dirty="0"/>
            </a:p>
          </p:txBody>
        </p:sp>
        <p:cxnSp>
          <p:nvCxnSpPr>
            <p:cNvPr id="28" name="Conector em curva 27"/>
            <p:cNvCxnSpPr>
              <a:stCxn id="27" idx="1"/>
              <a:endCxn id="26" idx="2"/>
            </p:cNvCxnSpPr>
            <p:nvPr/>
          </p:nvCxnSpPr>
          <p:spPr>
            <a:xfrm rot="10800000" flipH="1">
              <a:off x="6686975" y="4660403"/>
              <a:ext cx="531539" cy="887637"/>
            </a:xfrm>
            <a:prstGeom prst="curvedConnector4">
              <a:avLst>
                <a:gd name="adj1" fmla="val -39688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em curva 28"/>
            <p:cNvCxnSpPr>
              <a:stCxn id="26" idx="3"/>
              <a:endCxn id="27" idx="0"/>
            </p:cNvCxnSpPr>
            <p:nvPr/>
          </p:nvCxnSpPr>
          <p:spPr>
            <a:xfrm flipH="1">
              <a:off x="7218515" y="4361412"/>
              <a:ext cx="531539" cy="887637"/>
            </a:xfrm>
            <a:prstGeom prst="curvedConnector4">
              <a:avLst>
                <a:gd name="adj1" fmla="val -39688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45"/>
            <p:cNvSpPr txBox="1"/>
            <p:nvPr/>
          </p:nvSpPr>
          <p:spPr>
            <a:xfrm>
              <a:off x="6080876" y="4986587"/>
              <a:ext cx="430887" cy="72859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commit</a:t>
              </a:r>
              <a:endParaRPr lang="en-US" sz="1600" dirty="0"/>
            </a:p>
          </p:txBody>
        </p:sp>
        <p:sp>
          <p:nvSpPr>
            <p:cNvPr id="31" name="CaixaDeTexto 46"/>
            <p:cNvSpPr txBox="1"/>
            <p:nvPr/>
          </p:nvSpPr>
          <p:spPr>
            <a:xfrm>
              <a:off x="7987808" y="4274066"/>
              <a:ext cx="430887" cy="1675202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check-out / update</a:t>
              </a:r>
              <a:endParaRPr lang="en-US" sz="1600" dirty="0"/>
            </a:p>
          </p:txBody>
        </p:sp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6674190" y="2282501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Repositório</a:t>
              </a:r>
              <a:endParaRPr lang="pt-BR" sz="1600" dirty="0"/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6674190" y="1676400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Área de Trabalho</a:t>
              </a:r>
              <a:endParaRPr lang="pt-BR" sz="1600" dirty="0"/>
            </a:p>
          </p:txBody>
        </p:sp>
        <p:cxnSp>
          <p:nvCxnSpPr>
            <p:cNvPr id="34" name="Conector em curva 33"/>
            <p:cNvCxnSpPr>
              <a:stCxn id="26" idx="1"/>
              <a:endCxn id="32" idx="2"/>
            </p:cNvCxnSpPr>
            <p:nvPr/>
          </p:nvCxnSpPr>
          <p:spPr>
            <a:xfrm rot="10800000" flipH="1">
              <a:off x="6686974" y="2880482"/>
              <a:ext cx="518754" cy="1480929"/>
            </a:xfrm>
            <a:prstGeom prst="curvedConnector4">
              <a:avLst>
                <a:gd name="adj1" fmla="val -40666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em curva 34"/>
            <p:cNvCxnSpPr>
              <a:stCxn id="32" idx="3"/>
              <a:endCxn id="26" idx="0"/>
            </p:cNvCxnSpPr>
            <p:nvPr/>
          </p:nvCxnSpPr>
          <p:spPr>
            <a:xfrm flipH="1">
              <a:off x="7218515" y="2581491"/>
              <a:ext cx="518754" cy="1480929"/>
            </a:xfrm>
            <a:prstGeom prst="curvedConnector4">
              <a:avLst>
                <a:gd name="adj1" fmla="val -40666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6476419" y="3803393"/>
              <a:ext cx="1516247" cy="224140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  <p:sp>
          <p:nvSpPr>
            <p:cNvPr id="37" name="CaixaDeTexto 60"/>
            <p:cNvSpPr txBox="1"/>
            <p:nvPr/>
          </p:nvSpPr>
          <p:spPr>
            <a:xfrm>
              <a:off x="7987808" y="2353070"/>
              <a:ext cx="430887" cy="1023678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clone / pull</a:t>
              </a:r>
              <a:endParaRPr lang="en-US" sz="1600" dirty="0"/>
            </a:p>
          </p:txBody>
        </p:sp>
        <p:sp>
          <p:nvSpPr>
            <p:cNvPr id="38" name="CaixaDeTexto 61"/>
            <p:cNvSpPr txBox="1"/>
            <p:nvPr/>
          </p:nvSpPr>
          <p:spPr>
            <a:xfrm>
              <a:off x="6080876" y="3995913"/>
              <a:ext cx="430887" cy="49468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push</a:t>
              </a:r>
              <a:endParaRPr lang="en-US" sz="1600" dirty="0"/>
            </a:p>
          </p:txBody>
        </p:sp>
      </p:grpSp>
      <p:sp>
        <p:nvSpPr>
          <p:cNvPr id="40" name="CaixaDeTexto 39"/>
          <p:cNvSpPr txBox="1"/>
          <p:nvPr/>
        </p:nvSpPr>
        <p:spPr>
          <a:xfrm>
            <a:off x="0" y="6212117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Extraído</a:t>
            </a:r>
            <a:r>
              <a:rPr lang="en-US" sz="1400" dirty="0" smtClean="0"/>
              <a:t> de MURTA 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047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"/>
    </mc:Choice>
    <mc:Fallback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 smtClean="0"/>
              <a:t>VisGi</a:t>
            </a:r>
            <a:r>
              <a:rPr lang="en-US" sz="2000" dirty="0" smtClean="0"/>
              <a:t> [</a:t>
            </a:r>
            <a:r>
              <a:rPr lang="en-US" sz="2000" dirty="0" err="1" smtClean="0"/>
              <a:t>Elsen</a:t>
            </a:r>
            <a:r>
              <a:rPr lang="en-US" sz="2000" dirty="0" smtClean="0"/>
              <a:t> 2013]: Focus on Branches</a:t>
            </a: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 - Repository Linearization</a:t>
            </a:r>
            <a:endParaRPr lang="en-US" baseline="30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3" y="1420724"/>
            <a:ext cx="8868943" cy="52308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40476" y="2023038"/>
            <a:ext cx="8661587" cy="6439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40477" y="2744393"/>
            <a:ext cx="8393924" cy="61945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34" y="3664683"/>
            <a:ext cx="8724900" cy="2105025"/>
          </a:xfrm>
          <a:prstGeom prst="rect">
            <a:avLst/>
          </a:prstGeom>
        </p:spPr>
      </p:pic>
      <p:sp>
        <p:nvSpPr>
          <p:cNvPr id="13" name="Espaço Reservado para Conteúdo 13"/>
          <p:cNvSpPr txBox="1">
            <a:spLocks/>
          </p:cNvSpPr>
          <p:nvPr/>
        </p:nvSpPr>
        <p:spPr>
          <a:xfrm>
            <a:off x="142844" y="5850618"/>
            <a:ext cx="8858312" cy="439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 smtClean="0"/>
              <a:t>GitHub’s</a:t>
            </a:r>
            <a:r>
              <a:rPr lang="en-US" sz="2000" dirty="0" smtClean="0"/>
              <a:t> Network Graph: Focus on Branches</a:t>
            </a:r>
            <a:endParaRPr lang="en-US" sz="16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70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"/>
    </mc:Choice>
    <mc:Fallback xmlns="">
      <p:transition spd="slow" advTm="220"/>
    </mc:Fallback>
  </mc:AlternateContent>
  <p:timing>
    <p:tnLst>
      <p:par>
        <p:cTn id="1" dur="indefinite" restart="never" nodeType="tmRoot"/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of the linearization tools work with CVCS’s</a:t>
            </a:r>
          </a:p>
          <a:p>
            <a:pPr lvl="1"/>
            <a:r>
              <a:rPr lang="en-US" dirty="0" smtClean="0"/>
              <a:t>A few exceptions…</a:t>
            </a:r>
          </a:p>
          <a:p>
            <a:pPr lvl="1"/>
            <a:r>
              <a:rPr lang="en-US" dirty="0" smtClean="0"/>
              <a:t>… which do not show where a given commit can be found</a:t>
            </a:r>
          </a:p>
          <a:p>
            <a:pPr lvl="1"/>
            <a:r>
              <a:rPr lang="en-US" dirty="0" smtClean="0"/>
              <a:t>… which cannot be easily extended</a:t>
            </a:r>
          </a:p>
          <a:p>
            <a:endParaRPr lang="en-US" dirty="0" smtClean="0"/>
          </a:p>
          <a:p>
            <a:r>
              <a:rPr lang="en-US" dirty="0" smtClean="0"/>
              <a:t>No tools found for topology visualization</a:t>
            </a:r>
          </a:p>
          <a:p>
            <a:pPr lvl="1"/>
            <a:endParaRPr lang="en-US" dirty="0" smtClean="0"/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16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7"/>
    </mc:Choice>
    <mc:Fallback xmlns="">
      <p:transition spd="slow" advTm="158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DyeVC*</a:t>
            </a:r>
            <a:endParaRPr lang="en-US" baseline="30000" dirty="0"/>
          </a:p>
        </p:txBody>
      </p:sp>
      <p:grpSp>
        <p:nvGrpSpPr>
          <p:cNvPr id="7" name="Grupo 6"/>
          <p:cNvGrpSpPr/>
          <p:nvPr/>
        </p:nvGrpSpPr>
        <p:grpSpPr>
          <a:xfrm>
            <a:off x="1994218" y="1674426"/>
            <a:ext cx="5042501" cy="4545796"/>
            <a:chOff x="1873808" y="1340768"/>
            <a:chExt cx="5042501" cy="4545796"/>
          </a:xfrm>
        </p:grpSpPr>
        <p:pic>
          <p:nvPicPr>
            <p:cNvPr id="26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7704" y="4221088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27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43808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28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40960" y="4210202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29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51269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30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48159" y="4221088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31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80069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sp>
          <p:nvSpPr>
            <p:cNvPr id="32" name="CaixaDeTexto 31"/>
            <p:cNvSpPr txBox="1"/>
            <p:nvPr/>
          </p:nvSpPr>
          <p:spPr>
            <a:xfrm>
              <a:off x="3563509" y="2348880"/>
              <a:ext cx="172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DyeVC Database</a:t>
              </a:r>
              <a:endParaRPr lang="en-US" dirty="0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873808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DyeVC App</a:t>
              </a:r>
              <a:endParaRPr lang="en-US" dirty="0"/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3708555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DyeVC App</a:t>
              </a:r>
              <a:endParaRPr lang="en-US" dirty="0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5537355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DyeVC App</a:t>
              </a:r>
              <a:endParaRPr lang="en-US" dirty="0"/>
            </a:p>
          </p:txBody>
        </p:sp>
        <p:cxnSp>
          <p:nvCxnSpPr>
            <p:cNvPr id="36" name="Conector angulado 35"/>
            <p:cNvCxnSpPr>
              <a:stCxn id="26" idx="0"/>
              <a:endCxn id="32" idx="2"/>
            </p:cNvCxnSpPr>
            <p:nvPr/>
          </p:nvCxnSpPr>
          <p:spPr>
            <a:xfrm rot="5400000" flipH="1" flipV="1">
              <a:off x="2757045" y="2552946"/>
              <a:ext cx="1502876" cy="183340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angulado 36"/>
            <p:cNvCxnSpPr>
              <a:stCxn id="30" idx="0"/>
              <a:endCxn id="32" idx="2"/>
            </p:cNvCxnSpPr>
            <p:nvPr/>
          </p:nvCxnSpPr>
          <p:spPr>
            <a:xfrm rot="16200000" flipV="1">
              <a:off x="4577273" y="2566127"/>
              <a:ext cx="1502876" cy="180704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angulado 37"/>
            <p:cNvCxnSpPr>
              <a:stCxn id="28" idx="0"/>
              <a:endCxn id="32" idx="2"/>
            </p:cNvCxnSpPr>
            <p:nvPr/>
          </p:nvCxnSpPr>
          <p:spPr>
            <a:xfrm rot="5400000" flipH="1" flipV="1">
              <a:off x="3679116" y="3464131"/>
              <a:ext cx="1491990" cy="1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luxograma: Disco magnético 38"/>
            <p:cNvSpPr/>
            <p:nvPr/>
          </p:nvSpPr>
          <p:spPr>
            <a:xfrm>
              <a:off x="4066821" y="1340768"/>
              <a:ext cx="792088" cy="1008112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CaixaDeTexto 24"/>
          <p:cNvSpPr txBox="1"/>
          <p:nvPr/>
        </p:nvSpPr>
        <p:spPr>
          <a:xfrm>
            <a:off x="76200" y="6188846"/>
            <a:ext cx="5372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 smtClean="0"/>
              <a:t>*</a:t>
            </a:r>
            <a:r>
              <a:rPr lang="en-US" sz="1600" dirty="0" smtClean="0"/>
              <a:t>Dye over Version Control</a:t>
            </a:r>
            <a:endParaRPr lang="en-US" sz="1600" dirty="0"/>
          </a:p>
        </p:txBody>
      </p:sp>
      <p:grpSp>
        <p:nvGrpSpPr>
          <p:cNvPr id="9" name="Grupo 8"/>
          <p:cNvGrpSpPr/>
          <p:nvPr/>
        </p:nvGrpSpPr>
        <p:grpSpPr>
          <a:xfrm>
            <a:off x="1719340" y="4554746"/>
            <a:ext cx="697397" cy="821199"/>
            <a:chOff x="2009775" y="4578383"/>
            <a:chExt cx="697397" cy="821199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4578383"/>
              <a:ext cx="268772" cy="344764"/>
            </a:xfrm>
            <a:prstGeom prst="rect">
              <a:avLst/>
            </a:prstGeom>
          </p:spPr>
        </p:pic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5054818"/>
              <a:ext cx="268772" cy="344764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009775" y="4578383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</a:t>
              </a:r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2009775" y="5054156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rep’</a:t>
              </a:r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3599510" y="4554746"/>
            <a:ext cx="669179" cy="821199"/>
            <a:chOff x="2037993" y="4578383"/>
            <a:chExt cx="669179" cy="821199"/>
          </a:xfrm>
        </p:grpSpPr>
        <p:pic>
          <p:nvPicPr>
            <p:cNvPr id="55" name="Imagem 5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4578383"/>
              <a:ext cx="268772" cy="344764"/>
            </a:xfrm>
            <a:prstGeom prst="rect">
              <a:avLst/>
            </a:prstGeom>
          </p:spPr>
        </p:pic>
        <p:pic>
          <p:nvPicPr>
            <p:cNvPr id="56" name="Imagem 5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5054818"/>
              <a:ext cx="268772" cy="344764"/>
            </a:xfrm>
            <a:prstGeom prst="rect">
              <a:avLst/>
            </a:prstGeom>
          </p:spPr>
        </p:pic>
        <p:sp>
          <p:nvSpPr>
            <p:cNvPr id="57" name="CaixaDeTexto 56"/>
            <p:cNvSpPr txBox="1"/>
            <p:nvPr/>
          </p:nvSpPr>
          <p:spPr>
            <a:xfrm>
              <a:off x="2037993" y="4578383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</a:t>
              </a: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2037993" y="5054156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rep’</a:t>
              </a:r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5376940" y="4542685"/>
            <a:ext cx="669179" cy="821199"/>
            <a:chOff x="2037993" y="4578383"/>
            <a:chExt cx="669179" cy="821199"/>
          </a:xfrm>
        </p:grpSpPr>
        <p:pic>
          <p:nvPicPr>
            <p:cNvPr id="60" name="Imagem 5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4578383"/>
              <a:ext cx="268772" cy="344764"/>
            </a:xfrm>
            <a:prstGeom prst="rect">
              <a:avLst/>
            </a:prstGeom>
          </p:spPr>
        </p:pic>
        <p:pic>
          <p:nvPicPr>
            <p:cNvPr id="61" name="Imagem 6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5054818"/>
              <a:ext cx="268772" cy="344764"/>
            </a:xfrm>
            <a:prstGeom prst="rect">
              <a:avLst/>
            </a:prstGeom>
          </p:spPr>
        </p:pic>
        <p:sp>
          <p:nvSpPr>
            <p:cNvPr id="62" name="CaixaDeTexto 61"/>
            <p:cNvSpPr txBox="1"/>
            <p:nvPr/>
          </p:nvSpPr>
          <p:spPr>
            <a:xfrm>
              <a:off x="2037993" y="4578383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</a:t>
              </a: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2037993" y="5054156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rep’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9062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timing>
    <p:tnLst>
      <p:par>
        <p:cTn id="1" dur="indefinite" restart="never" nodeType="tmRoot"/>
      </p:par>
    </p:tnLst>
  </p:timing>
  <p:extLst mod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        Java Web Start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dirty="0" err="1" smtClean="0"/>
              <a:t>Jgit</a:t>
            </a:r>
            <a:r>
              <a:rPr lang="en-US" dirty="0" smtClean="0"/>
              <a:t> Library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JUNG* Framework</a:t>
            </a:r>
            <a:endParaRPr lang="en-US" baseline="30000" dirty="0" smtClean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r>
              <a:rPr lang="en-US" baseline="30000" dirty="0" smtClean="0"/>
              <a:t>                                          </a:t>
            </a:r>
            <a:r>
              <a:rPr lang="en-US" dirty="0" smtClean="0"/>
              <a:t>MongoDB</a:t>
            </a:r>
            <a:endParaRPr lang="en-US" baseline="30000" dirty="0" smtClean="0"/>
          </a:p>
          <a:p>
            <a:pPr marL="0" indent="0">
              <a:buNone/>
            </a:pPr>
            <a:endParaRPr lang="en-US" baseline="30000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pic>
        <p:nvPicPr>
          <p:cNvPr id="7170" name="Picture 2" descr="http://www.revista.espiritolivre.org/wp-content/uploads/2013/01/jav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5" y="1643050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jgit.org/egi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94" y="2710662"/>
            <a:ext cx="9170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1" y="4027695"/>
            <a:ext cx="876349" cy="92828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2844" y="6019800"/>
            <a:ext cx="885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/>
              <a:t>*</a:t>
            </a:r>
            <a:r>
              <a:rPr lang="en-US" dirty="0" smtClean="0"/>
              <a:t>Java Universal Network/Graph Framework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01" y="5088957"/>
            <a:ext cx="2171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2"/>
    </mc:Choice>
    <mc:Fallback xmlns="">
      <p:transition spd="slow" advTm="21022"/>
    </mc:Fallback>
  </mc:AlternateContent>
  <p:timing>
    <p:tnLst>
      <p:par>
        <p:cTn id="1" dur="indefinite" restart="never" nodeType="tmRoot"/>
      </p:par>
    </p:tnLst>
  </p:timing>
  <p:extLst mod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Level 1: Repositories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Level 2:  Branches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Level 3: Commits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Visualization Levels</a:t>
            </a:r>
            <a:endParaRPr lang="en-US" dirty="0"/>
          </a:p>
        </p:txBody>
      </p:sp>
      <p:pic>
        <p:nvPicPr>
          <p:cNvPr id="11" name="Imagem 10" descr="behind_ylw_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66" y="3557596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 descr="ahead_ylw_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83" y="3550442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 descr="aheadbehind_ylw_3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9" y="3557596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 descr="check_3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50442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10" y="1706553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84" y="1568889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35" y="2585035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orma livre 21"/>
          <p:cNvSpPr/>
          <p:nvPr/>
        </p:nvSpPr>
        <p:spPr>
          <a:xfrm rot="663632">
            <a:off x="4737114" y="1771653"/>
            <a:ext cx="695459" cy="173524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459" h="173524">
                <a:moveTo>
                  <a:pt x="0" y="173524"/>
                </a:moveTo>
                <a:cubicBezTo>
                  <a:pt x="150566" y="42410"/>
                  <a:pt x="212233" y="16071"/>
                  <a:pt x="337668" y="3103"/>
                </a:cubicBezTo>
                <a:cubicBezTo>
                  <a:pt x="463103" y="-9865"/>
                  <a:pt x="552942" y="19648"/>
                  <a:pt x="695459" y="5761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orma livre 24"/>
          <p:cNvSpPr/>
          <p:nvPr/>
        </p:nvSpPr>
        <p:spPr>
          <a:xfrm rot="439062" flipH="1" flipV="1">
            <a:off x="4741754" y="1965749"/>
            <a:ext cx="672772" cy="139916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459" h="173524">
                <a:moveTo>
                  <a:pt x="0" y="173524"/>
                </a:moveTo>
                <a:cubicBezTo>
                  <a:pt x="150566" y="42410"/>
                  <a:pt x="212233" y="16071"/>
                  <a:pt x="337668" y="3103"/>
                </a:cubicBezTo>
                <a:cubicBezTo>
                  <a:pt x="463103" y="-9865"/>
                  <a:pt x="552942" y="19648"/>
                  <a:pt x="695459" y="5761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orma livre 25"/>
          <p:cNvSpPr/>
          <p:nvPr/>
        </p:nvSpPr>
        <p:spPr>
          <a:xfrm rot="2759687" flipH="1" flipV="1">
            <a:off x="4203392" y="2594274"/>
            <a:ext cx="638559" cy="257448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63222 h 463222"/>
              <a:gd name="connsiteX1" fmla="*/ 321899 w 679690"/>
              <a:gd name="connsiteY1" fmla="*/ 56604 h 463222"/>
              <a:gd name="connsiteX2" fmla="*/ 679690 w 679690"/>
              <a:gd name="connsiteY2" fmla="*/ 111115 h 463222"/>
              <a:gd name="connsiteX0" fmla="*/ 0 w 613340"/>
              <a:gd name="connsiteY0" fmla="*/ 414671 h 414671"/>
              <a:gd name="connsiteX1" fmla="*/ 321899 w 613340"/>
              <a:gd name="connsiteY1" fmla="*/ 8053 h 414671"/>
              <a:gd name="connsiteX2" fmla="*/ 613340 w 613340"/>
              <a:gd name="connsiteY2" fmla="*/ 212285 h 414671"/>
              <a:gd name="connsiteX0" fmla="*/ 0 w 613340"/>
              <a:gd name="connsiteY0" fmla="*/ 415235 h 415235"/>
              <a:gd name="connsiteX1" fmla="*/ 321899 w 613340"/>
              <a:gd name="connsiteY1" fmla="*/ 8617 h 415235"/>
              <a:gd name="connsiteX2" fmla="*/ 613340 w 613340"/>
              <a:gd name="connsiteY2" fmla="*/ 212849 h 415235"/>
              <a:gd name="connsiteX0" fmla="*/ 0 w 613340"/>
              <a:gd name="connsiteY0" fmla="*/ 433929 h 433929"/>
              <a:gd name="connsiteX1" fmla="*/ 338273 w 613340"/>
              <a:gd name="connsiteY1" fmla="*/ 7292 h 433929"/>
              <a:gd name="connsiteX2" fmla="*/ 613340 w 613340"/>
              <a:gd name="connsiteY2" fmla="*/ 231543 h 433929"/>
              <a:gd name="connsiteX0" fmla="*/ 0 w 428193"/>
              <a:gd name="connsiteY0" fmla="*/ 151983 h 275790"/>
              <a:gd name="connsiteX1" fmla="*/ 153126 w 428193"/>
              <a:gd name="connsiteY1" fmla="*/ 51539 h 275790"/>
              <a:gd name="connsiteX2" fmla="*/ 428193 w 428193"/>
              <a:gd name="connsiteY2" fmla="*/ 275790 h 275790"/>
              <a:gd name="connsiteX0" fmla="*/ 0 w 428193"/>
              <a:gd name="connsiteY0" fmla="*/ 171961 h 295768"/>
              <a:gd name="connsiteX1" fmla="*/ 232564 w 428193"/>
              <a:gd name="connsiteY1" fmla="*/ 32764 h 295768"/>
              <a:gd name="connsiteX2" fmla="*/ 428193 w 428193"/>
              <a:gd name="connsiteY2" fmla="*/ 295768 h 295768"/>
              <a:gd name="connsiteX0" fmla="*/ 0 w 428193"/>
              <a:gd name="connsiteY0" fmla="*/ 200997 h 324804"/>
              <a:gd name="connsiteX1" fmla="*/ 238167 w 428193"/>
              <a:gd name="connsiteY1" fmla="*/ 17063 h 324804"/>
              <a:gd name="connsiteX2" fmla="*/ 428193 w 428193"/>
              <a:gd name="connsiteY2" fmla="*/ 324804 h 324804"/>
              <a:gd name="connsiteX0" fmla="*/ 0 w 428193"/>
              <a:gd name="connsiteY0" fmla="*/ 195481 h 319288"/>
              <a:gd name="connsiteX1" fmla="*/ 238167 w 428193"/>
              <a:gd name="connsiteY1" fmla="*/ 11547 h 319288"/>
              <a:gd name="connsiteX2" fmla="*/ 428193 w 428193"/>
              <a:gd name="connsiteY2" fmla="*/ 319288 h 3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193" h="319288">
                <a:moveTo>
                  <a:pt x="0" y="195481"/>
                </a:moveTo>
                <a:cubicBezTo>
                  <a:pt x="123853" y="-54520"/>
                  <a:pt x="213593" y="3333"/>
                  <a:pt x="238167" y="11547"/>
                </a:cubicBezTo>
                <a:cubicBezTo>
                  <a:pt x="262741" y="19761"/>
                  <a:pt x="335599" y="146051"/>
                  <a:pt x="428193" y="31928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orma livre 27"/>
          <p:cNvSpPr/>
          <p:nvPr/>
        </p:nvSpPr>
        <p:spPr>
          <a:xfrm rot="8150511">
            <a:off x="5275315" y="2453941"/>
            <a:ext cx="692771" cy="365479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63222 h 463222"/>
              <a:gd name="connsiteX1" fmla="*/ 321899 w 679690"/>
              <a:gd name="connsiteY1" fmla="*/ 56604 h 463222"/>
              <a:gd name="connsiteX2" fmla="*/ 679690 w 679690"/>
              <a:gd name="connsiteY2" fmla="*/ 111115 h 463222"/>
              <a:gd name="connsiteX0" fmla="*/ 0 w 613340"/>
              <a:gd name="connsiteY0" fmla="*/ 414671 h 414671"/>
              <a:gd name="connsiteX1" fmla="*/ 321899 w 613340"/>
              <a:gd name="connsiteY1" fmla="*/ 8053 h 414671"/>
              <a:gd name="connsiteX2" fmla="*/ 613340 w 613340"/>
              <a:gd name="connsiteY2" fmla="*/ 212285 h 414671"/>
              <a:gd name="connsiteX0" fmla="*/ 0 w 613340"/>
              <a:gd name="connsiteY0" fmla="*/ 415235 h 415235"/>
              <a:gd name="connsiteX1" fmla="*/ 321899 w 613340"/>
              <a:gd name="connsiteY1" fmla="*/ 8617 h 415235"/>
              <a:gd name="connsiteX2" fmla="*/ 613340 w 613340"/>
              <a:gd name="connsiteY2" fmla="*/ 212849 h 415235"/>
              <a:gd name="connsiteX0" fmla="*/ 0 w 613340"/>
              <a:gd name="connsiteY0" fmla="*/ 433929 h 433929"/>
              <a:gd name="connsiteX1" fmla="*/ 338273 w 613340"/>
              <a:gd name="connsiteY1" fmla="*/ 7292 h 433929"/>
              <a:gd name="connsiteX2" fmla="*/ 613340 w 613340"/>
              <a:gd name="connsiteY2" fmla="*/ 231543 h 433929"/>
              <a:gd name="connsiteX0" fmla="*/ 0 w 428193"/>
              <a:gd name="connsiteY0" fmla="*/ 151983 h 275790"/>
              <a:gd name="connsiteX1" fmla="*/ 153126 w 428193"/>
              <a:gd name="connsiteY1" fmla="*/ 51539 h 275790"/>
              <a:gd name="connsiteX2" fmla="*/ 428193 w 428193"/>
              <a:gd name="connsiteY2" fmla="*/ 275790 h 275790"/>
              <a:gd name="connsiteX0" fmla="*/ 0 w 428193"/>
              <a:gd name="connsiteY0" fmla="*/ 171961 h 295768"/>
              <a:gd name="connsiteX1" fmla="*/ 232564 w 428193"/>
              <a:gd name="connsiteY1" fmla="*/ 32764 h 295768"/>
              <a:gd name="connsiteX2" fmla="*/ 428193 w 428193"/>
              <a:gd name="connsiteY2" fmla="*/ 295768 h 295768"/>
              <a:gd name="connsiteX0" fmla="*/ 0 w 428193"/>
              <a:gd name="connsiteY0" fmla="*/ 200997 h 324804"/>
              <a:gd name="connsiteX1" fmla="*/ 238167 w 428193"/>
              <a:gd name="connsiteY1" fmla="*/ 17063 h 324804"/>
              <a:gd name="connsiteX2" fmla="*/ 428193 w 428193"/>
              <a:gd name="connsiteY2" fmla="*/ 324804 h 324804"/>
              <a:gd name="connsiteX0" fmla="*/ 0 w 428193"/>
              <a:gd name="connsiteY0" fmla="*/ 195481 h 319288"/>
              <a:gd name="connsiteX1" fmla="*/ 238167 w 428193"/>
              <a:gd name="connsiteY1" fmla="*/ 11547 h 319288"/>
              <a:gd name="connsiteX2" fmla="*/ 428193 w 428193"/>
              <a:gd name="connsiteY2" fmla="*/ 319288 h 319288"/>
              <a:gd name="connsiteX0" fmla="*/ 0 w 416666"/>
              <a:gd name="connsiteY0" fmla="*/ 234056 h 313015"/>
              <a:gd name="connsiteX1" fmla="*/ 226640 w 416666"/>
              <a:gd name="connsiteY1" fmla="*/ 5274 h 313015"/>
              <a:gd name="connsiteX2" fmla="*/ 416666 w 416666"/>
              <a:gd name="connsiteY2" fmla="*/ 313015 h 313015"/>
              <a:gd name="connsiteX0" fmla="*/ 0 w 416666"/>
              <a:gd name="connsiteY0" fmla="*/ 230565 h 309524"/>
              <a:gd name="connsiteX1" fmla="*/ 226640 w 416666"/>
              <a:gd name="connsiteY1" fmla="*/ 1783 h 309524"/>
              <a:gd name="connsiteX2" fmla="*/ 416666 w 416666"/>
              <a:gd name="connsiteY2" fmla="*/ 309524 h 309524"/>
              <a:gd name="connsiteX0" fmla="*/ 0 w 433526"/>
              <a:gd name="connsiteY0" fmla="*/ 421940 h 421940"/>
              <a:gd name="connsiteX1" fmla="*/ 226640 w 433526"/>
              <a:gd name="connsiteY1" fmla="*/ 193158 h 421940"/>
              <a:gd name="connsiteX2" fmla="*/ 433526 w 433526"/>
              <a:gd name="connsiteY2" fmla="*/ 60887 h 421940"/>
              <a:gd name="connsiteX0" fmla="*/ 0 w 433526"/>
              <a:gd name="connsiteY0" fmla="*/ 423570 h 423570"/>
              <a:gd name="connsiteX1" fmla="*/ 226640 w 433526"/>
              <a:gd name="connsiteY1" fmla="*/ 194788 h 423570"/>
              <a:gd name="connsiteX2" fmla="*/ 433526 w 433526"/>
              <a:gd name="connsiteY2" fmla="*/ 62517 h 423570"/>
              <a:gd name="connsiteX0" fmla="*/ 0 w 433526"/>
              <a:gd name="connsiteY0" fmla="*/ 545555 h 545555"/>
              <a:gd name="connsiteX1" fmla="*/ 230401 w 433526"/>
              <a:gd name="connsiteY1" fmla="*/ 25840 h 545555"/>
              <a:gd name="connsiteX2" fmla="*/ 433526 w 433526"/>
              <a:gd name="connsiteY2" fmla="*/ 184502 h 545555"/>
              <a:gd name="connsiteX0" fmla="*/ 0 w 433526"/>
              <a:gd name="connsiteY0" fmla="*/ 525955 h 525955"/>
              <a:gd name="connsiteX1" fmla="*/ 247424 w 433526"/>
              <a:gd name="connsiteY1" fmla="*/ 31515 h 525955"/>
              <a:gd name="connsiteX2" fmla="*/ 433526 w 433526"/>
              <a:gd name="connsiteY2" fmla="*/ 164902 h 52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26" h="525955">
                <a:moveTo>
                  <a:pt x="0" y="525955"/>
                </a:moveTo>
                <a:cubicBezTo>
                  <a:pt x="79313" y="342082"/>
                  <a:pt x="175170" y="91690"/>
                  <a:pt x="247424" y="31515"/>
                </a:cubicBezTo>
                <a:cubicBezTo>
                  <a:pt x="319678" y="-28660"/>
                  <a:pt x="359174" y="-12181"/>
                  <a:pt x="433526" y="164902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8694" y="5151003"/>
            <a:ext cx="3886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11227"/>
            <a:ext cx="9144000" cy="4793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Possible state for a repository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1" y="4846023"/>
            <a:ext cx="7717740" cy="1533525"/>
          </a:xfrm>
          <a:prstGeom prst="rect">
            <a:avLst/>
          </a:prstGeom>
        </p:spPr>
      </p:pic>
      <p:pic>
        <p:nvPicPr>
          <p:cNvPr id="12" name="Espaço Reservado para Conteúdo 1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0561" y="1418118"/>
            <a:ext cx="7762875" cy="3276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28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5" y="1106512"/>
            <a:ext cx="2085612" cy="47386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312" y="1422898"/>
            <a:ext cx="6698012" cy="120598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312" y="3163125"/>
            <a:ext cx="6698012" cy="22470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0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DyeVC - Main Screen</a:t>
            </a:r>
            <a:endParaRPr lang="en-US" dirty="0"/>
          </a:p>
        </p:txBody>
      </p:sp>
      <p:pic>
        <p:nvPicPr>
          <p:cNvPr id="8" name="Image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81" y="1507039"/>
            <a:ext cx="5816837" cy="4985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64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11227"/>
            <a:ext cx="9144000" cy="47937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Visão</a:t>
            </a:r>
            <a:r>
              <a:rPr lang="en-US" dirty="0" smtClean="0"/>
              <a:t> de </a:t>
            </a:r>
            <a:r>
              <a:rPr lang="en-US" dirty="0" err="1" smtClean="0"/>
              <a:t>Topologia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496769"/>
            <a:ext cx="7001335" cy="4981575"/>
          </a:xfrm>
          <a:prstGeom prst="rect">
            <a:avLst/>
          </a:prstGeom>
        </p:spPr>
      </p:pic>
      <p:sp>
        <p:nvSpPr>
          <p:cNvPr id="26" name="Texto explicativo retangular 25"/>
          <p:cNvSpPr/>
          <p:nvPr/>
        </p:nvSpPr>
        <p:spPr>
          <a:xfrm>
            <a:off x="6172200" y="2514600"/>
            <a:ext cx="990600" cy="475869"/>
          </a:xfrm>
          <a:prstGeom prst="wedgeRectCallout">
            <a:avLst>
              <a:gd name="adj1" fmla="val -76493"/>
              <a:gd name="adj2" fmla="val -9083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Parceiro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7" name="Texto explicativo retangular 26"/>
          <p:cNvSpPr/>
          <p:nvPr/>
        </p:nvSpPr>
        <p:spPr>
          <a:xfrm>
            <a:off x="5181600" y="3506997"/>
            <a:ext cx="1905000" cy="475869"/>
          </a:xfrm>
          <a:prstGeom prst="wedgeRectCallout">
            <a:avLst>
              <a:gd name="adj1" fmla="val -76576"/>
              <a:gd name="adj2" fmla="val -4472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Repositório central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8" name="Texto explicativo retangular 27"/>
          <p:cNvSpPr/>
          <p:nvPr/>
        </p:nvSpPr>
        <p:spPr>
          <a:xfrm>
            <a:off x="1257300" y="3982866"/>
            <a:ext cx="1905000" cy="475869"/>
          </a:xfrm>
          <a:prstGeom prst="wedgeRectCallout">
            <a:avLst>
              <a:gd name="adj1" fmla="val 38840"/>
              <a:gd name="adj2" fmla="val 1272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Meu repositório</a:t>
            </a:r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2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Conteúdo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95" t="37258" r="45582" b="10734"/>
          <a:stretch/>
        </p:blipFill>
        <p:spPr>
          <a:xfrm>
            <a:off x="2133568" y="1773198"/>
            <a:ext cx="5547221" cy="460013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11227"/>
            <a:ext cx="9144000" cy="47937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Visão</a:t>
            </a:r>
            <a:r>
              <a:rPr lang="en-US" dirty="0" smtClean="0"/>
              <a:t> de </a:t>
            </a:r>
            <a:r>
              <a:rPr lang="en-US" dirty="0" err="1" smtClean="0"/>
              <a:t>Topologia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7" name="Conector de seta reta 6"/>
          <p:cNvCxnSpPr/>
          <p:nvPr/>
        </p:nvCxnSpPr>
        <p:spPr>
          <a:xfrm>
            <a:off x="488795" y="2514600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936595" y="2329934"/>
            <a:ext cx="2331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Push, </a:t>
            </a:r>
            <a:r>
              <a:rPr lang="en-US" dirty="0" err="1" smtClean="0"/>
              <a:t>sincronizado</a:t>
            </a:r>
            <a:endParaRPr lang="en-US" dirty="0" smtClean="0"/>
          </a:p>
          <a:p>
            <a:r>
              <a:rPr lang="en-US" dirty="0" smtClean="0"/>
              <a:t>Push,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sincronizado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Pull, </a:t>
            </a:r>
            <a:r>
              <a:rPr lang="en-US" dirty="0" err="1" smtClean="0"/>
              <a:t>sincronizado</a:t>
            </a:r>
            <a:endParaRPr lang="en-US" dirty="0" smtClean="0"/>
          </a:p>
          <a:p>
            <a:r>
              <a:rPr lang="en-US" dirty="0" smtClean="0"/>
              <a:t>Pull,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sincronizado</a:t>
            </a:r>
            <a:endParaRPr lang="en-US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488795" y="3657600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88795" y="2819400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88795" y="3352800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o explicativo retangular 2"/>
          <p:cNvSpPr/>
          <p:nvPr/>
        </p:nvSpPr>
        <p:spPr>
          <a:xfrm>
            <a:off x="6408505" y="4734981"/>
            <a:ext cx="1508589" cy="838200"/>
          </a:xfrm>
          <a:prstGeom prst="wedgeRectCallout">
            <a:avLst>
              <a:gd name="adj1" fmla="val -84598"/>
              <a:gd name="adj2" fmla="val -15299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Commits em ramos rastreados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Texto explicativo retangular 16"/>
          <p:cNvSpPr/>
          <p:nvPr/>
        </p:nvSpPr>
        <p:spPr>
          <a:xfrm>
            <a:off x="7162800" y="3821268"/>
            <a:ext cx="1707158" cy="783565"/>
          </a:xfrm>
          <a:prstGeom prst="wedgeRectCallout">
            <a:avLst>
              <a:gd name="adj1" fmla="val -106571"/>
              <a:gd name="adj2" fmla="val -8867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Commits em ramos não rastreados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35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Uso crescente de repositórios distribuídos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7099" y="6212117"/>
            <a:ext cx="78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Fonte:</a:t>
            </a:r>
            <a:r>
              <a:rPr lang="en-US" sz="1400" dirty="0" smtClean="0"/>
              <a:t> Eclipse Foundation. The Open Source Developer Report - </a:t>
            </a:r>
            <a:r>
              <a:rPr lang="en-US" sz="1400" dirty="0" smtClean="0"/>
              <a:t>2014 </a:t>
            </a:r>
            <a:r>
              <a:rPr lang="en-US" sz="1400" dirty="0" smtClean="0"/>
              <a:t>Eclipse Community Survey.</a:t>
            </a:r>
            <a:endParaRPr lang="en-US" sz="1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62854"/>
            <a:ext cx="7297831" cy="43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"/>
    </mc:Choice>
    <mc:Fallback xmlns="">
      <p:transition spd="slow" advTm="224"/>
    </mc:Fallback>
  </mc:AlternateContent>
  <p:timing>
    <p:tnLst>
      <p:par>
        <p:cTn id="1" dur="indefinite" restart="never" nodeType="tmRoot"/>
      </p:par>
    </p:tnLst>
  </p:timing>
  <p:extLst mod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5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19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696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96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87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8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26" name="Conector reto 25"/>
          <p:cNvCxnSpPr>
            <a:stCxn id="7" idx="2"/>
            <a:endCxn id="24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stCxn id="23" idx="0"/>
            <a:endCxn id="24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186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Posição dos Nós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45</a:t>
            </a:fld>
            <a:endParaRPr lang="en-US" noProof="0" dirty="0"/>
          </a:p>
        </p:txBody>
      </p:sp>
      <p:grpSp>
        <p:nvGrpSpPr>
          <p:cNvPr id="62" name="Grupo 61"/>
          <p:cNvGrpSpPr/>
          <p:nvPr/>
        </p:nvGrpSpPr>
        <p:grpSpPr>
          <a:xfrm>
            <a:off x="1302568" y="1828800"/>
            <a:ext cx="6538864" cy="986561"/>
            <a:chOff x="1066768" y="2178856"/>
            <a:chExt cx="6538864" cy="986561"/>
          </a:xfrm>
          <a:solidFill>
            <a:schemeClr val="bg1"/>
          </a:solidFill>
        </p:grpSpPr>
        <p:sp>
          <p:nvSpPr>
            <p:cNvPr id="7" name="Elipse 6"/>
            <p:cNvSpPr/>
            <p:nvPr/>
          </p:nvSpPr>
          <p:spPr>
            <a:xfrm>
              <a:off x="1066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1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reto 25"/>
            <p:cNvCxnSpPr/>
            <p:nvPr/>
          </p:nvCxnSpPr>
          <p:spPr>
            <a:xfrm>
              <a:off x="1071709" y="3144869"/>
              <a:ext cx="1711668" cy="2054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ipse 27"/>
            <p:cNvSpPr/>
            <p:nvPr/>
          </p:nvSpPr>
          <p:spPr>
            <a:xfrm>
              <a:off x="19535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2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Elipse 29"/>
            <p:cNvSpPr/>
            <p:nvPr/>
          </p:nvSpPr>
          <p:spPr>
            <a:xfrm>
              <a:off x="28403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3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3727168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4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Elipse 32"/>
            <p:cNvSpPr/>
            <p:nvPr/>
          </p:nvSpPr>
          <p:spPr>
            <a:xfrm>
              <a:off x="46139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5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Elipse 33"/>
            <p:cNvSpPr/>
            <p:nvPr/>
          </p:nvSpPr>
          <p:spPr>
            <a:xfrm>
              <a:off x="5500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6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Elipse 34"/>
            <p:cNvSpPr/>
            <p:nvPr/>
          </p:nvSpPr>
          <p:spPr>
            <a:xfrm>
              <a:off x="6400800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7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/>
            <p:cNvSpPr/>
            <p:nvPr/>
          </p:nvSpPr>
          <p:spPr>
            <a:xfrm>
              <a:off x="7245632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8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Conector reto 16"/>
            <p:cNvCxnSpPr>
              <a:stCxn id="28" idx="2"/>
              <a:endCxn id="7" idx="6"/>
            </p:cNvCxnSpPr>
            <p:nvPr/>
          </p:nvCxnSpPr>
          <p:spPr>
            <a:xfrm flipH="1">
              <a:off x="14267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>
              <a:stCxn id="30" idx="2"/>
              <a:endCxn id="28" idx="6"/>
            </p:cNvCxnSpPr>
            <p:nvPr/>
          </p:nvCxnSpPr>
          <p:spPr>
            <a:xfrm flipH="1">
              <a:off x="23135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>
              <a:stCxn id="32" idx="2"/>
              <a:endCxn id="30" idx="5"/>
            </p:cNvCxnSpPr>
            <p:nvPr/>
          </p:nvCxnSpPr>
          <p:spPr>
            <a:xfrm flipH="1" flipV="1">
              <a:off x="3147647" y="2486135"/>
              <a:ext cx="579521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>
              <a:stCxn id="33" idx="2"/>
              <a:endCxn id="30" idx="6"/>
            </p:cNvCxnSpPr>
            <p:nvPr/>
          </p:nvCxnSpPr>
          <p:spPr>
            <a:xfrm flipH="1">
              <a:off x="3200368" y="2358856"/>
              <a:ext cx="14136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>
              <a:stCxn id="35" idx="2"/>
              <a:endCxn id="32" idx="6"/>
            </p:cNvCxnSpPr>
            <p:nvPr/>
          </p:nvCxnSpPr>
          <p:spPr>
            <a:xfrm flipH="1">
              <a:off x="4087168" y="2868000"/>
              <a:ext cx="2313632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>
              <a:stCxn id="34" idx="2"/>
              <a:endCxn id="33" idx="6"/>
            </p:cNvCxnSpPr>
            <p:nvPr/>
          </p:nvCxnSpPr>
          <p:spPr>
            <a:xfrm flipH="1">
              <a:off x="49739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>
              <a:stCxn id="37" idx="2"/>
              <a:endCxn id="34" idx="6"/>
            </p:cNvCxnSpPr>
            <p:nvPr/>
          </p:nvCxnSpPr>
          <p:spPr>
            <a:xfrm flipH="1">
              <a:off x="5860768" y="2358856"/>
              <a:ext cx="138486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>
              <a:stCxn id="37" idx="3"/>
              <a:endCxn id="35" idx="6"/>
            </p:cNvCxnSpPr>
            <p:nvPr/>
          </p:nvCxnSpPr>
          <p:spPr>
            <a:xfrm flipH="1">
              <a:off x="6760800" y="2486135"/>
              <a:ext cx="537553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>
            <a:off x="1337157" y="3151105"/>
            <a:ext cx="6538864" cy="986561"/>
            <a:chOff x="1066768" y="2178856"/>
            <a:chExt cx="6538864" cy="986561"/>
          </a:xfrm>
          <a:solidFill>
            <a:schemeClr val="bg1"/>
          </a:solidFill>
        </p:grpSpPr>
        <p:sp>
          <p:nvSpPr>
            <p:cNvPr id="65" name="Elipse 64"/>
            <p:cNvSpPr/>
            <p:nvPr/>
          </p:nvSpPr>
          <p:spPr>
            <a:xfrm>
              <a:off x="1066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1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Conector reto 65"/>
            <p:cNvCxnSpPr/>
            <p:nvPr/>
          </p:nvCxnSpPr>
          <p:spPr>
            <a:xfrm>
              <a:off x="1071709" y="3144869"/>
              <a:ext cx="1711668" cy="2054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ipse 66"/>
            <p:cNvSpPr/>
            <p:nvPr/>
          </p:nvSpPr>
          <p:spPr>
            <a:xfrm>
              <a:off x="19535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2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Elipse 67"/>
            <p:cNvSpPr/>
            <p:nvPr/>
          </p:nvSpPr>
          <p:spPr>
            <a:xfrm>
              <a:off x="2840368" y="2178856"/>
              <a:ext cx="360000" cy="36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bg1"/>
                  </a:solidFill>
                </a:rPr>
                <a:t>3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Elipse 68"/>
            <p:cNvSpPr/>
            <p:nvPr/>
          </p:nvSpPr>
          <p:spPr>
            <a:xfrm>
              <a:off x="3727168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4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Elipse 69"/>
            <p:cNvSpPr/>
            <p:nvPr/>
          </p:nvSpPr>
          <p:spPr>
            <a:xfrm>
              <a:off x="46139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5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Elipse 70"/>
            <p:cNvSpPr/>
            <p:nvPr/>
          </p:nvSpPr>
          <p:spPr>
            <a:xfrm>
              <a:off x="5500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6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Elipse 71"/>
            <p:cNvSpPr/>
            <p:nvPr/>
          </p:nvSpPr>
          <p:spPr>
            <a:xfrm>
              <a:off x="6400800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7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Elipse 72"/>
            <p:cNvSpPr/>
            <p:nvPr/>
          </p:nvSpPr>
          <p:spPr>
            <a:xfrm>
              <a:off x="7245632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8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Conector reto 73"/>
            <p:cNvCxnSpPr>
              <a:stCxn id="67" idx="2"/>
              <a:endCxn id="65" idx="6"/>
            </p:cNvCxnSpPr>
            <p:nvPr/>
          </p:nvCxnSpPr>
          <p:spPr>
            <a:xfrm flipH="1">
              <a:off x="14267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/>
            <p:cNvCxnSpPr>
              <a:stCxn id="68" idx="2"/>
              <a:endCxn id="67" idx="6"/>
            </p:cNvCxnSpPr>
            <p:nvPr/>
          </p:nvCxnSpPr>
          <p:spPr>
            <a:xfrm flipH="1">
              <a:off x="23135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/>
            <p:cNvCxnSpPr>
              <a:stCxn id="69" idx="2"/>
              <a:endCxn id="68" idx="5"/>
            </p:cNvCxnSpPr>
            <p:nvPr/>
          </p:nvCxnSpPr>
          <p:spPr>
            <a:xfrm flipH="1" flipV="1">
              <a:off x="3147647" y="2486135"/>
              <a:ext cx="579521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>
              <a:stCxn id="70" idx="2"/>
              <a:endCxn id="68" idx="6"/>
            </p:cNvCxnSpPr>
            <p:nvPr/>
          </p:nvCxnSpPr>
          <p:spPr>
            <a:xfrm flipH="1">
              <a:off x="3200368" y="2358856"/>
              <a:ext cx="14136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>
              <a:stCxn id="72" idx="2"/>
              <a:endCxn id="69" idx="6"/>
            </p:cNvCxnSpPr>
            <p:nvPr/>
          </p:nvCxnSpPr>
          <p:spPr>
            <a:xfrm flipH="1">
              <a:off x="4087168" y="2868000"/>
              <a:ext cx="2313632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1" idx="2"/>
              <a:endCxn id="70" idx="6"/>
            </p:cNvCxnSpPr>
            <p:nvPr/>
          </p:nvCxnSpPr>
          <p:spPr>
            <a:xfrm flipH="1">
              <a:off x="49739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>
              <a:stCxn id="73" idx="2"/>
              <a:endCxn id="71" idx="6"/>
            </p:cNvCxnSpPr>
            <p:nvPr/>
          </p:nvCxnSpPr>
          <p:spPr>
            <a:xfrm flipH="1">
              <a:off x="5860768" y="2358856"/>
              <a:ext cx="138486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>
              <a:stCxn id="73" idx="3"/>
              <a:endCxn id="72" idx="6"/>
            </p:cNvCxnSpPr>
            <p:nvPr/>
          </p:nvCxnSpPr>
          <p:spPr>
            <a:xfrm flipH="1">
              <a:off x="6760800" y="2486135"/>
              <a:ext cx="537553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aixaDeTexto 81"/>
          <p:cNvSpPr txBox="1"/>
          <p:nvPr/>
        </p:nvSpPr>
        <p:spPr>
          <a:xfrm>
            <a:off x="1926389" y="2971800"/>
            <a:ext cx="1080000" cy="1440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b">
            <a:spAutoFit/>
          </a:bodyPr>
          <a:lstStyle/>
          <a:p>
            <a:r>
              <a:rPr lang="pt-BR" sz="1400" b="1" dirty="0" smtClean="0"/>
              <a:t>Predecessor</a:t>
            </a:r>
            <a:endParaRPr lang="pt-BR" sz="1400" b="1" dirty="0"/>
          </a:p>
        </p:txBody>
      </p:sp>
      <p:sp>
        <p:nvSpPr>
          <p:cNvPr id="83" name="CaixaDeTexto 82"/>
          <p:cNvSpPr txBox="1"/>
          <p:nvPr/>
        </p:nvSpPr>
        <p:spPr>
          <a:xfrm>
            <a:off x="3880736" y="4107035"/>
            <a:ext cx="1599048" cy="3077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pt-BR" sz="1400" b="1" dirty="0" smtClean="0"/>
              <a:t>Sucessores</a:t>
            </a:r>
            <a:endParaRPr lang="pt-BR" sz="1400" b="1" dirty="0"/>
          </a:p>
        </p:txBody>
      </p:sp>
      <p:sp>
        <p:nvSpPr>
          <p:cNvPr id="85" name="Elipse 84"/>
          <p:cNvSpPr/>
          <p:nvPr/>
        </p:nvSpPr>
        <p:spPr>
          <a:xfrm>
            <a:off x="13371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86" name="Conector reto 85"/>
          <p:cNvCxnSpPr/>
          <p:nvPr/>
        </p:nvCxnSpPr>
        <p:spPr>
          <a:xfrm>
            <a:off x="1342098" y="5801009"/>
            <a:ext cx="1711668" cy="2054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/>
          <p:cNvSpPr/>
          <p:nvPr/>
        </p:nvSpPr>
        <p:spPr>
          <a:xfrm>
            <a:off x="22239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31107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3997557" y="534414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48843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5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7711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6636600" y="4834996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8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94" name="Conector reto 93"/>
          <p:cNvCxnSpPr>
            <a:stCxn id="87" idx="2"/>
            <a:endCxn id="85" idx="6"/>
          </p:cNvCxnSpPr>
          <p:nvPr/>
        </p:nvCxnSpPr>
        <p:spPr>
          <a:xfrm flipH="1">
            <a:off x="1697157" y="5014996"/>
            <a:ext cx="5268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>
            <a:stCxn id="88" idx="2"/>
            <a:endCxn id="87" idx="6"/>
          </p:cNvCxnSpPr>
          <p:nvPr/>
        </p:nvCxnSpPr>
        <p:spPr>
          <a:xfrm flipH="1">
            <a:off x="2583957" y="5014996"/>
            <a:ext cx="5268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>
            <a:stCxn id="89" idx="2"/>
            <a:endCxn id="88" idx="5"/>
          </p:cNvCxnSpPr>
          <p:nvPr/>
        </p:nvCxnSpPr>
        <p:spPr>
          <a:xfrm flipH="1" flipV="1">
            <a:off x="3418036" y="5142275"/>
            <a:ext cx="579521" cy="381865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>
            <a:stCxn id="90" idx="2"/>
            <a:endCxn id="88" idx="6"/>
          </p:cNvCxnSpPr>
          <p:nvPr/>
        </p:nvCxnSpPr>
        <p:spPr>
          <a:xfrm flipH="1">
            <a:off x="3470757" y="5014996"/>
            <a:ext cx="14136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>
            <a:stCxn id="107" idx="2"/>
            <a:endCxn id="89" idx="6"/>
          </p:cNvCxnSpPr>
          <p:nvPr/>
        </p:nvCxnSpPr>
        <p:spPr>
          <a:xfrm flipH="1">
            <a:off x="4357557" y="5513207"/>
            <a:ext cx="3158464" cy="1093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>
            <a:stCxn id="91" idx="2"/>
            <a:endCxn id="90" idx="6"/>
          </p:cNvCxnSpPr>
          <p:nvPr/>
        </p:nvCxnSpPr>
        <p:spPr>
          <a:xfrm flipH="1">
            <a:off x="5244357" y="5014996"/>
            <a:ext cx="5268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>
            <a:stCxn id="93" idx="2"/>
            <a:endCxn id="91" idx="6"/>
          </p:cNvCxnSpPr>
          <p:nvPr/>
        </p:nvCxnSpPr>
        <p:spPr>
          <a:xfrm flipH="1">
            <a:off x="6131157" y="5014996"/>
            <a:ext cx="505443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ipse 106"/>
          <p:cNvSpPr/>
          <p:nvPr/>
        </p:nvSpPr>
        <p:spPr>
          <a:xfrm>
            <a:off x="7516021" y="533320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11" name="Conector reto 110"/>
          <p:cNvCxnSpPr>
            <a:stCxn id="93" idx="6"/>
            <a:endCxn id="107" idx="1"/>
          </p:cNvCxnSpPr>
          <p:nvPr/>
        </p:nvCxnSpPr>
        <p:spPr>
          <a:xfrm>
            <a:off x="6996600" y="5014996"/>
            <a:ext cx="572142" cy="370932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658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205" name="Elipse 204"/>
          <p:cNvSpPr/>
          <p:nvPr/>
        </p:nvSpPr>
        <p:spPr>
          <a:xfrm>
            <a:off x="9621241" y="2041839"/>
            <a:ext cx="259249" cy="2592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A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6" name="Elipse 205"/>
          <p:cNvSpPr/>
          <p:nvPr/>
        </p:nvSpPr>
        <p:spPr>
          <a:xfrm>
            <a:off x="9113294" y="2041839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7" name="Elipse 206"/>
          <p:cNvSpPr/>
          <p:nvPr/>
        </p:nvSpPr>
        <p:spPr>
          <a:xfrm>
            <a:off x="8621040" y="2041839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M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8" name="Elipse 207"/>
          <p:cNvSpPr/>
          <p:nvPr/>
        </p:nvSpPr>
        <p:spPr>
          <a:xfrm>
            <a:off x="8089479" y="3016604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9" name="Elipse 208"/>
          <p:cNvSpPr/>
          <p:nvPr/>
        </p:nvSpPr>
        <p:spPr>
          <a:xfrm>
            <a:off x="7596715" y="2044322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0" name="Elipse 209"/>
          <p:cNvSpPr/>
          <p:nvPr/>
        </p:nvSpPr>
        <p:spPr>
          <a:xfrm>
            <a:off x="7072588" y="3016604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1" name="Elipse 210"/>
          <p:cNvSpPr/>
          <p:nvPr/>
        </p:nvSpPr>
        <p:spPr>
          <a:xfrm>
            <a:off x="6558679" y="25601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2" name="Elipse 211"/>
          <p:cNvSpPr/>
          <p:nvPr/>
        </p:nvSpPr>
        <p:spPr>
          <a:xfrm>
            <a:off x="5520716" y="30173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3" name="Elipse 212"/>
          <p:cNvSpPr/>
          <p:nvPr/>
        </p:nvSpPr>
        <p:spPr>
          <a:xfrm>
            <a:off x="4511123" y="2041839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4" name="Elipse 213"/>
          <p:cNvSpPr/>
          <p:nvPr/>
        </p:nvSpPr>
        <p:spPr>
          <a:xfrm>
            <a:off x="3017118" y="2030463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S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5" name="Elipse 214"/>
          <p:cNvSpPr/>
          <p:nvPr/>
        </p:nvSpPr>
        <p:spPr>
          <a:xfrm>
            <a:off x="6057103" y="3505200"/>
            <a:ext cx="259249" cy="2592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B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6" name="Elipse 215"/>
          <p:cNvSpPr/>
          <p:nvPr/>
        </p:nvSpPr>
        <p:spPr>
          <a:xfrm>
            <a:off x="5028874" y="3505200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17" name="Conector de seta reta 216"/>
          <p:cNvCxnSpPr>
            <a:stCxn id="205" idx="2"/>
            <a:endCxn id="206" idx="6"/>
          </p:cNvCxnSpPr>
          <p:nvPr/>
        </p:nvCxnSpPr>
        <p:spPr>
          <a:xfrm flipH="1">
            <a:off x="9372543" y="2171464"/>
            <a:ext cx="248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de seta reta 217"/>
          <p:cNvCxnSpPr>
            <a:stCxn id="206" idx="2"/>
            <a:endCxn id="207" idx="6"/>
          </p:cNvCxnSpPr>
          <p:nvPr/>
        </p:nvCxnSpPr>
        <p:spPr>
          <a:xfrm flipH="1">
            <a:off x="8880289" y="2171464"/>
            <a:ext cx="233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207" idx="3"/>
            <a:endCxn id="208" idx="6"/>
          </p:cNvCxnSpPr>
          <p:nvPr/>
        </p:nvCxnSpPr>
        <p:spPr>
          <a:xfrm flipH="1">
            <a:off x="8348728" y="2263122"/>
            <a:ext cx="310278" cy="8831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de seta reta 219"/>
          <p:cNvCxnSpPr>
            <a:stCxn id="208" idx="2"/>
            <a:endCxn id="210" idx="6"/>
          </p:cNvCxnSpPr>
          <p:nvPr/>
        </p:nvCxnSpPr>
        <p:spPr>
          <a:xfrm flipH="1">
            <a:off x="7331837" y="3146229"/>
            <a:ext cx="7576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209" idx="3"/>
            <a:endCxn id="211" idx="6"/>
          </p:cNvCxnSpPr>
          <p:nvPr/>
        </p:nvCxnSpPr>
        <p:spPr>
          <a:xfrm flipH="1">
            <a:off x="6817928" y="2265605"/>
            <a:ext cx="816753" cy="424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de seta reta 221"/>
          <p:cNvCxnSpPr>
            <a:stCxn id="210" idx="2"/>
            <a:endCxn id="212" idx="6"/>
          </p:cNvCxnSpPr>
          <p:nvPr/>
        </p:nvCxnSpPr>
        <p:spPr>
          <a:xfrm flipH="1">
            <a:off x="5779965" y="3146229"/>
            <a:ext cx="1292623" cy="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207" idx="2"/>
            <a:endCxn id="209" idx="6"/>
          </p:cNvCxnSpPr>
          <p:nvPr/>
        </p:nvCxnSpPr>
        <p:spPr>
          <a:xfrm flipH="1">
            <a:off x="7855964" y="2171464"/>
            <a:ext cx="765076" cy="2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de seta reta 223"/>
          <p:cNvCxnSpPr>
            <a:stCxn id="209" idx="2"/>
            <a:endCxn id="213" idx="6"/>
          </p:cNvCxnSpPr>
          <p:nvPr/>
        </p:nvCxnSpPr>
        <p:spPr>
          <a:xfrm flipH="1" flipV="1">
            <a:off x="4770372" y="2171464"/>
            <a:ext cx="2826343" cy="2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213" idx="2"/>
            <a:endCxn id="214" idx="6"/>
          </p:cNvCxnSpPr>
          <p:nvPr/>
        </p:nvCxnSpPr>
        <p:spPr>
          <a:xfrm flipH="1" flipV="1">
            <a:off x="3276367" y="2160088"/>
            <a:ext cx="1234756" cy="113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ector de seta reta 225"/>
          <p:cNvCxnSpPr>
            <a:stCxn id="212" idx="2"/>
            <a:endCxn id="214" idx="5"/>
          </p:cNvCxnSpPr>
          <p:nvPr/>
        </p:nvCxnSpPr>
        <p:spPr>
          <a:xfrm flipH="1" flipV="1">
            <a:off x="3238401" y="2251746"/>
            <a:ext cx="2282315" cy="895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Elipse 226"/>
          <p:cNvSpPr/>
          <p:nvPr/>
        </p:nvSpPr>
        <p:spPr>
          <a:xfrm>
            <a:off x="4012481" y="3505200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28" name="Elipse 227"/>
          <p:cNvSpPr/>
          <p:nvPr/>
        </p:nvSpPr>
        <p:spPr>
          <a:xfrm>
            <a:off x="3499926" y="3505200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29" name="Elipse 228"/>
          <p:cNvSpPr/>
          <p:nvPr/>
        </p:nvSpPr>
        <p:spPr>
          <a:xfrm>
            <a:off x="1475079" y="3494887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30" name="Conector de seta reta 229"/>
          <p:cNvCxnSpPr>
            <a:stCxn id="215" idx="2"/>
            <a:endCxn id="216" idx="6"/>
          </p:cNvCxnSpPr>
          <p:nvPr/>
        </p:nvCxnSpPr>
        <p:spPr>
          <a:xfrm flipH="1">
            <a:off x="5288123" y="3634825"/>
            <a:ext cx="7689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de seta reta 230"/>
          <p:cNvCxnSpPr>
            <a:stCxn id="216" idx="2"/>
            <a:endCxn id="227" idx="6"/>
          </p:cNvCxnSpPr>
          <p:nvPr/>
        </p:nvCxnSpPr>
        <p:spPr>
          <a:xfrm flipH="1">
            <a:off x="4271730" y="3634825"/>
            <a:ext cx="7571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de seta reta 231"/>
          <p:cNvCxnSpPr>
            <a:stCxn id="227" idx="2"/>
            <a:endCxn id="228" idx="6"/>
          </p:cNvCxnSpPr>
          <p:nvPr/>
        </p:nvCxnSpPr>
        <p:spPr>
          <a:xfrm flipH="1">
            <a:off x="3759175" y="3634825"/>
            <a:ext cx="2533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de seta reta 232"/>
          <p:cNvCxnSpPr>
            <a:stCxn id="228" idx="2"/>
            <a:endCxn id="229" idx="6"/>
          </p:cNvCxnSpPr>
          <p:nvPr/>
        </p:nvCxnSpPr>
        <p:spPr>
          <a:xfrm flipH="1" flipV="1">
            <a:off x="1734328" y="3624512"/>
            <a:ext cx="1765598" cy="10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Elipse 233"/>
          <p:cNvSpPr/>
          <p:nvPr/>
        </p:nvSpPr>
        <p:spPr>
          <a:xfrm>
            <a:off x="2481711" y="40079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35" name="Conector de seta reta 234"/>
          <p:cNvCxnSpPr>
            <a:stCxn id="216" idx="3"/>
            <a:endCxn id="234" idx="6"/>
          </p:cNvCxnSpPr>
          <p:nvPr/>
        </p:nvCxnSpPr>
        <p:spPr>
          <a:xfrm flipH="1">
            <a:off x="2740960" y="3726483"/>
            <a:ext cx="2325880" cy="4110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de seta reta 235"/>
          <p:cNvCxnSpPr>
            <a:stCxn id="234" idx="2"/>
            <a:endCxn id="229" idx="5"/>
          </p:cNvCxnSpPr>
          <p:nvPr/>
        </p:nvCxnSpPr>
        <p:spPr>
          <a:xfrm flipH="1" flipV="1">
            <a:off x="1696362" y="3716170"/>
            <a:ext cx="785349" cy="421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Elipse 236"/>
          <p:cNvSpPr/>
          <p:nvPr/>
        </p:nvSpPr>
        <p:spPr>
          <a:xfrm>
            <a:off x="1979335" y="4465151"/>
            <a:ext cx="259249" cy="2592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C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38" name="Elipse 237"/>
          <p:cNvSpPr/>
          <p:nvPr/>
        </p:nvSpPr>
        <p:spPr>
          <a:xfrm>
            <a:off x="994202" y="44651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39" name="Elipse 238"/>
          <p:cNvSpPr/>
          <p:nvPr/>
        </p:nvSpPr>
        <p:spPr>
          <a:xfrm>
            <a:off x="483127" y="2035636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40" name="Conector de seta reta 239"/>
          <p:cNvCxnSpPr>
            <a:stCxn id="237" idx="2"/>
            <a:endCxn id="238" idx="6"/>
          </p:cNvCxnSpPr>
          <p:nvPr/>
        </p:nvCxnSpPr>
        <p:spPr>
          <a:xfrm flipH="1">
            <a:off x="1253451" y="4594776"/>
            <a:ext cx="7258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ector de seta reta 240"/>
          <p:cNvCxnSpPr>
            <a:stCxn id="238" idx="1"/>
            <a:endCxn id="239" idx="4"/>
          </p:cNvCxnSpPr>
          <p:nvPr/>
        </p:nvCxnSpPr>
        <p:spPr>
          <a:xfrm flipH="1" flipV="1">
            <a:off x="612752" y="2294885"/>
            <a:ext cx="419416" cy="2208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onector de seta reta 241"/>
          <p:cNvCxnSpPr>
            <a:stCxn id="229" idx="2"/>
            <a:endCxn id="239" idx="5"/>
          </p:cNvCxnSpPr>
          <p:nvPr/>
        </p:nvCxnSpPr>
        <p:spPr>
          <a:xfrm flipH="1" flipV="1">
            <a:off x="704410" y="2256919"/>
            <a:ext cx="770669" cy="13675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 de seta reta 242"/>
          <p:cNvCxnSpPr>
            <a:stCxn id="214" idx="2"/>
            <a:endCxn id="239" idx="6"/>
          </p:cNvCxnSpPr>
          <p:nvPr/>
        </p:nvCxnSpPr>
        <p:spPr>
          <a:xfrm flipH="1">
            <a:off x="742376" y="2160088"/>
            <a:ext cx="2274742" cy="5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de seta reta 251"/>
          <p:cNvCxnSpPr>
            <a:stCxn id="211" idx="2"/>
            <a:endCxn id="213" idx="5"/>
          </p:cNvCxnSpPr>
          <p:nvPr/>
        </p:nvCxnSpPr>
        <p:spPr>
          <a:xfrm flipH="1" flipV="1">
            <a:off x="4732406" y="2263122"/>
            <a:ext cx="1826273" cy="4266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to 256"/>
          <p:cNvCxnSpPr/>
          <p:nvPr/>
        </p:nvCxnSpPr>
        <p:spPr>
          <a:xfrm>
            <a:off x="431446" y="2027385"/>
            <a:ext cx="42595" cy="27148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/>
          <p:nvPr/>
        </p:nvCxnSpPr>
        <p:spPr>
          <a:xfrm>
            <a:off x="434502" y="2027385"/>
            <a:ext cx="94654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CaixaDeTexto 271"/>
          <p:cNvSpPr txBox="1"/>
          <p:nvPr/>
        </p:nvSpPr>
        <p:spPr>
          <a:xfrm>
            <a:off x="192163" y="192730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0</a:t>
            </a:r>
            <a:endParaRPr lang="pt-BR" sz="1400" b="1" dirty="0"/>
          </a:p>
        </p:txBody>
      </p:sp>
      <p:cxnSp>
        <p:nvCxnSpPr>
          <p:cNvPr id="273" name="Conector reto 272"/>
          <p:cNvCxnSpPr/>
          <p:nvPr/>
        </p:nvCxnSpPr>
        <p:spPr>
          <a:xfrm>
            <a:off x="449674" y="2560151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to 273"/>
          <p:cNvCxnSpPr/>
          <p:nvPr/>
        </p:nvCxnSpPr>
        <p:spPr>
          <a:xfrm>
            <a:off x="452743" y="3016604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/>
          <p:nvPr/>
        </p:nvCxnSpPr>
        <p:spPr>
          <a:xfrm>
            <a:off x="449674" y="3501202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/>
          <p:nvPr/>
        </p:nvCxnSpPr>
        <p:spPr>
          <a:xfrm>
            <a:off x="449674" y="4005665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/>
          <p:nvPr/>
        </p:nvCxnSpPr>
        <p:spPr>
          <a:xfrm>
            <a:off x="483127" y="4465151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CaixaDeTexto 277"/>
          <p:cNvSpPr txBox="1"/>
          <p:nvPr/>
        </p:nvSpPr>
        <p:spPr>
          <a:xfrm>
            <a:off x="51152" y="238235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-20</a:t>
            </a:r>
            <a:endParaRPr lang="pt-BR" sz="1400" b="1" dirty="0"/>
          </a:p>
        </p:txBody>
      </p:sp>
      <p:sp>
        <p:nvSpPr>
          <p:cNvPr id="279" name="CaixaDeTexto 278"/>
          <p:cNvSpPr txBox="1"/>
          <p:nvPr/>
        </p:nvSpPr>
        <p:spPr>
          <a:xfrm>
            <a:off x="60897" y="280979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-40</a:t>
            </a:r>
            <a:endParaRPr lang="pt-BR" sz="1400" b="1" dirty="0"/>
          </a:p>
        </p:txBody>
      </p:sp>
      <p:sp>
        <p:nvSpPr>
          <p:cNvPr id="280" name="CaixaDeTexto 279"/>
          <p:cNvSpPr txBox="1"/>
          <p:nvPr/>
        </p:nvSpPr>
        <p:spPr>
          <a:xfrm>
            <a:off x="40880" y="333469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-60</a:t>
            </a:r>
            <a:endParaRPr lang="pt-BR" sz="1400" b="1" dirty="0"/>
          </a:p>
        </p:txBody>
      </p:sp>
      <p:sp>
        <p:nvSpPr>
          <p:cNvPr id="281" name="CaixaDeTexto 280"/>
          <p:cNvSpPr txBox="1"/>
          <p:nvPr/>
        </p:nvSpPr>
        <p:spPr>
          <a:xfrm>
            <a:off x="64886" y="379418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-80</a:t>
            </a:r>
            <a:endParaRPr lang="pt-BR" sz="1400" b="1" dirty="0"/>
          </a:p>
        </p:txBody>
      </p:sp>
      <p:sp>
        <p:nvSpPr>
          <p:cNvPr id="282" name="CaixaDeTexto 281"/>
          <p:cNvSpPr txBox="1"/>
          <p:nvPr/>
        </p:nvSpPr>
        <p:spPr>
          <a:xfrm>
            <a:off x="-33133" y="4217148"/>
            <a:ext cx="519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-100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688704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History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Image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8" y="1524000"/>
            <a:ext cx="8766372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History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67" y="1810388"/>
            <a:ext cx="7283353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0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História</a:t>
            </a:r>
            <a:r>
              <a:rPr lang="en-US" dirty="0" smtClean="0"/>
              <a:t> de Commits - </a:t>
            </a:r>
            <a:r>
              <a:rPr lang="en-US" dirty="0" err="1" smtClean="0"/>
              <a:t>Códigos</a:t>
            </a:r>
            <a:r>
              <a:rPr lang="en-US" dirty="0" smtClean="0"/>
              <a:t> de Cores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Elipse 6"/>
          <p:cNvSpPr/>
          <p:nvPr/>
        </p:nvSpPr>
        <p:spPr>
          <a:xfrm>
            <a:off x="966503" y="2119559"/>
            <a:ext cx="6858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fffff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966503" y="2919659"/>
            <a:ext cx="685800" cy="6858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fffff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966503" y="3701174"/>
            <a:ext cx="685800" cy="6858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fffff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968362" y="4476285"/>
            <a:ext cx="685800" cy="685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fffff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973674" y="5257800"/>
            <a:ext cx="6858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fffff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804703" y="2229109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possuem</a:t>
            </a:r>
            <a:endParaRPr lang="en-US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804671" y="3037185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feito</a:t>
            </a:r>
            <a:r>
              <a:rPr lang="en-US" dirty="0" smtClean="0"/>
              <a:t> push para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parceiros</a:t>
            </a:r>
            <a:endParaRPr lang="en-US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804703" y="3845261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feito</a:t>
            </a:r>
            <a:r>
              <a:rPr lang="en-US" dirty="0" smtClean="0"/>
              <a:t> pull</a:t>
            </a:r>
            <a:endParaRPr lang="en-US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804671" y="4653337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alguém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é </a:t>
            </a:r>
            <a:r>
              <a:rPr lang="en-US" dirty="0" err="1" smtClean="0"/>
              <a:t>parceiro</a:t>
            </a:r>
            <a:endParaRPr lang="en-US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804671" y="5461413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ramo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rastreado</a:t>
            </a:r>
            <a:endParaRPr lang="en-US" dirty="0"/>
          </a:p>
        </p:txBody>
      </p:sp>
      <p:sp>
        <p:nvSpPr>
          <p:cNvPr id="19" name="Elipse 18"/>
          <p:cNvSpPr/>
          <p:nvPr/>
        </p:nvSpPr>
        <p:spPr>
          <a:xfrm>
            <a:off x="5257800" y="2119559"/>
            <a:ext cx="685800" cy="685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fffff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257800" y="2919659"/>
            <a:ext cx="685800" cy="6858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fffff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5257800" y="3701174"/>
            <a:ext cx="685800" cy="6858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fffff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6096000" y="2229109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Commit regular</a:t>
            </a:r>
            <a:endParaRPr lang="en-US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6095968" y="3037185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Apontado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um </a:t>
            </a:r>
            <a:r>
              <a:rPr lang="en-US" dirty="0" err="1" smtClean="0"/>
              <a:t>ramo</a:t>
            </a:r>
            <a:endParaRPr lang="en-US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6096000" y="3845261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Apontado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tag</a:t>
            </a:r>
            <a:endParaRPr lang="en-US" dirty="0"/>
          </a:p>
        </p:txBody>
      </p:sp>
      <p:sp>
        <p:nvSpPr>
          <p:cNvPr id="3" name="CaixaDeTexto 2"/>
          <p:cNvSpPr txBox="1"/>
          <p:nvPr/>
        </p:nvSpPr>
        <p:spPr>
          <a:xfrm>
            <a:off x="1804670" y="1524000"/>
            <a:ext cx="223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Onde</a:t>
            </a:r>
            <a:r>
              <a:rPr lang="en-US" b="1" dirty="0" smtClean="0"/>
              <a:t> o commit </a:t>
            </a:r>
            <a:r>
              <a:rPr lang="en-US" b="1" dirty="0" err="1" smtClean="0"/>
              <a:t>existe</a:t>
            </a:r>
            <a:endParaRPr lang="en-US" b="1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6095968" y="1524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Ramos e tags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40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3" grpId="0"/>
      <p:bldP spid="24" grpId="0"/>
      <p:bldP spid="27" grpId="0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Uso crescente de repositórios distribuídos</a:t>
            </a:r>
          </a:p>
          <a:p>
            <a:pPr lvl="1"/>
            <a:r>
              <a:rPr lang="pt-BR" dirty="0" smtClean="0"/>
              <a:t>Proliferação </a:t>
            </a:r>
            <a:r>
              <a:rPr lang="pt-BR" dirty="0" smtClean="0"/>
              <a:t>de </a:t>
            </a:r>
            <a:r>
              <a:rPr lang="pt-BR" dirty="0" smtClean="0"/>
              <a:t>ramos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pic>
        <p:nvPicPr>
          <p:cNvPr id="9" name="Picture 2" descr="http://erickryski.com/assets/img/git_branch_diagr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74" y="2239009"/>
            <a:ext cx="4944599" cy="423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12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"/>
    </mc:Choice>
    <mc:Fallback>
      <p:transition spd="slow" advTm="363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Trabalhos </a:t>
            </a:r>
            <a:r>
              <a:rPr lang="pt-BR" dirty="0"/>
              <a:t>relacionados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Objetivo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Avaliação</a:t>
            </a:r>
            <a:endParaRPr lang="pt-BR" b="1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/>
              <a:t>Sumário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76017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"/>
    </mc:Choice>
    <mc:Fallback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/>
          <a:lstStyle/>
          <a:p>
            <a:r>
              <a:rPr lang="en-US" dirty="0" smtClean="0"/>
              <a:t>Quantitative evaluation performed</a:t>
            </a:r>
          </a:p>
          <a:p>
            <a:pPr lvl="1"/>
            <a:r>
              <a:rPr lang="en-US" dirty="0" smtClean="0"/>
              <a:t>Main operations measured</a:t>
            </a:r>
          </a:p>
          <a:p>
            <a:pPr lvl="1"/>
            <a:r>
              <a:rPr lang="en-US" dirty="0" smtClean="0"/>
              <a:t>Open source repositories</a:t>
            </a:r>
          </a:p>
          <a:p>
            <a:pPr lvl="2"/>
            <a:r>
              <a:rPr lang="en-US" dirty="0" err="1" smtClean="0"/>
              <a:t>Jgit</a:t>
            </a:r>
            <a:endParaRPr lang="en-US" dirty="0" smtClean="0"/>
          </a:p>
          <a:p>
            <a:pPr lvl="2"/>
            <a:r>
              <a:rPr lang="en-US" dirty="0" smtClean="0"/>
              <a:t>DyeVC</a:t>
            </a:r>
          </a:p>
          <a:p>
            <a:pPr lvl="2"/>
            <a:r>
              <a:rPr lang="en-US" dirty="0" smtClean="0"/>
              <a:t>Tortoise Git</a:t>
            </a:r>
          </a:p>
          <a:p>
            <a:pPr lvl="2"/>
            <a:r>
              <a:rPr lang="en-US" dirty="0" smtClean="0"/>
              <a:t>Drupal</a:t>
            </a:r>
          </a:p>
          <a:p>
            <a:pPr lvl="2"/>
            <a:r>
              <a:rPr lang="en-US" dirty="0" err="1" smtClean="0"/>
              <a:t>Expresso</a:t>
            </a:r>
            <a:r>
              <a:rPr lang="en-US" dirty="0" smtClean="0"/>
              <a:t> </a:t>
            </a:r>
            <a:r>
              <a:rPr lang="en-US" dirty="0" err="1" smtClean="0"/>
              <a:t>Livre</a:t>
            </a:r>
            <a:endParaRPr lang="en-US" dirty="0" smtClean="0"/>
          </a:p>
          <a:p>
            <a:pPr lvl="2"/>
            <a:r>
              <a:rPr lang="en-US" dirty="0" smtClean="0"/>
              <a:t>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61174329"/>
              </p:ext>
            </p:extLst>
          </p:nvPr>
        </p:nvGraphicFramePr>
        <p:xfrm>
          <a:off x="0" y="1447800"/>
          <a:ext cx="9358313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6805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2283507"/>
              </p:ext>
            </p:extLst>
          </p:nvPr>
        </p:nvGraphicFramePr>
        <p:xfrm>
          <a:off x="0" y="1447800"/>
          <a:ext cx="9358313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939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891926899"/>
              </p:ext>
            </p:extLst>
          </p:nvPr>
        </p:nvGraphicFramePr>
        <p:xfrm>
          <a:off x="0" y="1447800"/>
          <a:ext cx="9358313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Elipse 2"/>
          <p:cNvSpPr/>
          <p:nvPr/>
        </p:nvSpPr>
        <p:spPr>
          <a:xfrm>
            <a:off x="1371600" y="4343400"/>
            <a:ext cx="6096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1981200" y="41148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Current limitation in commit history ≈ 7000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619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55</a:t>
            </a:fld>
            <a:endParaRPr lang="en-US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70914407"/>
              </p:ext>
            </p:extLst>
          </p:nvPr>
        </p:nvGraphicFramePr>
        <p:xfrm>
          <a:off x="0" y="1447800"/>
          <a:ext cx="9358313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586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Trabalhos </a:t>
            </a:r>
            <a:r>
              <a:rPr lang="pt-BR" dirty="0"/>
              <a:t>relacionados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Objetivo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Conclusão</a:t>
            </a:r>
            <a:endParaRPr lang="pt-BR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/>
              <a:t>Sumário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10668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"/>
    </mc:Choice>
    <mc:Fallback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smtClean="0"/>
              <a:t>DyeVC is a non-obtrusive tool to visualize dependencies among DVCSs</a:t>
            </a:r>
          </a:p>
          <a:p>
            <a:endParaRPr lang="en-US" dirty="0" smtClean="0"/>
          </a:p>
          <a:p>
            <a:r>
              <a:rPr lang="en-US" dirty="0" smtClean="0"/>
              <a:t>Monitors repositories continuously</a:t>
            </a:r>
          </a:p>
          <a:p>
            <a:endParaRPr lang="en-US" dirty="0"/>
          </a:p>
          <a:p>
            <a:r>
              <a:rPr lang="en-US" dirty="0"/>
              <a:t>Extensible, </a:t>
            </a:r>
            <a:r>
              <a:rPr lang="en-US" dirty="0" smtClean="0"/>
              <a:t>allowing new plugins and layouts</a:t>
            </a:r>
          </a:p>
          <a:p>
            <a:endParaRPr lang="en-US" dirty="0"/>
          </a:p>
          <a:p>
            <a:r>
              <a:rPr lang="en-US" dirty="0" smtClean="0"/>
              <a:t>Response time and scalability depends upon the desired information granularity and repository size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890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plugins for commit history</a:t>
            </a:r>
          </a:p>
          <a:p>
            <a:pPr lvl="1"/>
            <a:r>
              <a:rPr lang="en-US" dirty="0" smtClean="0"/>
              <a:t>Collapse commits with same level of accessibility</a:t>
            </a:r>
          </a:p>
          <a:p>
            <a:pPr lvl="1"/>
            <a:r>
              <a:rPr lang="en-US" dirty="0" smtClean="0"/>
              <a:t>Filter by author, date, etc.</a:t>
            </a:r>
          </a:p>
          <a:p>
            <a:r>
              <a:rPr lang="en-US" dirty="0" smtClean="0"/>
              <a:t>New layouts to display different metrics</a:t>
            </a:r>
          </a:p>
          <a:p>
            <a:pPr lvl="1"/>
            <a:r>
              <a:rPr lang="en-US" dirty="0" smtClean="0"/>
              <a:t>A few already created within our group</a:t>
            </a:r>
          </a:p>
          <a:p>
            <a:r>
              <a:rPr lang="en-US" dirty="0" smtClean="0"/>
              <a:t>Integration with other awareness tools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Polvo</a:t>
            </a:r>
            <a:r>
              <a:rPr lang="en-US" dirty="0" smtClean="0"/>
              <a:t>, Kraken</a:t>
            </a:r>
          </a:p>
        </p:txBody>
      </p:sp>
    </p:spTree>
    <p:extLst>
      <p:ext uri="{BB962C8B-B14F-4D97-AF65-F5344CB8AC3E}">
        <p14:creationId xmlns:p14="http://schemas.microsoft.com/office/powerpoint/2010/main" val="19351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smtClean="0"/>
              <a:t>DyeVC homepage:  </a:t>
            </a:r>
            <a:r>
              <a:rPr lang="en-US" dirty="0" smtClean="0">
                <a:hlinkClick r:id="rId3"/>
              </a:rPr>
              <a:t>http://gems.ic.uff.br/dyevc/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Source code: </a:t>
            </a:r>
            <a:r>
              <a:rPr lang="en-US" dirty="0" smtClean="0">
                <a:hlinkClick r:id="rId4"/>
              </a:rPr>
              <a:t>https://github.com/gems-uff/dyevc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 Manual: </a:t>
            </a:r>
            <a:r>
              <a:rPr lang="en-US" dirty="0" smtClean="0">
                <a:hlinkClick r:id="rId5"/>
              </a:rPr>
              <a:t>https://github.com/gems-uff/dyevc/wiki/User-Manual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684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bordalierinstitute.com/images/yeastProteinInteractionNetwor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47" y="2320904"/>
            <a:ext cx="4275253" cy="406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Uso crescente de repositórios distribuídos</a:t>
            </a:r>
          </a:p>
          <a:p>
            <a:pPr lvl="1"/>
            <a:r>
              <a:rPr lang="pt-BR" dirty="0" smtClean="0"/>
              <a:t>Proliferação </a:t>
            </a:r>
            <a:r>
              <a:rPr lang="pt-BR" dirty="0" smtClean="0"/>
              <a:t>de </a:t>
            </a:r>
            <a:r>
              <a:rPr lang="pt-BR" dirty="0" smtClean="0"/>
              <a:t>ramos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517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"/>
    </mc:Choice>
    <mc:Fallback xmlns="">
      <p:transition spd="slow" advTm="363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 Over Distributed Version Control Systems</a:t>
            </a:r>
            <a:endParaRPr lang="pt-BR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03124" y="3629466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Obrigado!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Cristiano Machado Cesário</a:t>
            </a:r>
            <a:endParaRPr lang="en-US" sz="2000" b="1" dirty="0"/>
          </a:p>
          <a:p>
            <a:r>
              <a:rPr lang="pt-BR" sz="1900" dirty="0" err="1"/>
              <a:t>Advisor</a:t>
            </a:r>
            <a:r>
              <a:rPr lang="pt-BR" sz="1900" dirty="0"/>
              <a:t>: Prof. </a:t>
            </a:r>
            <a:r>
              <a:rPr lang="pt-BR" sz="1900" dirty="0" err="1"/>
              <a:t>D.Sc</a:t>
            </a:r>
            <a:r>
              <a:rPr lang="pt-BR" sz="1900" dirty="0"/>
              <a:t>. Leonardo </a:t>
            </a:r>
            <a:r>
              <a:rPr lang="pt-BR" sz="1900" dirty="0" err="1"/>
              <a:t>Gresta</a:t>
            </a:r>
            <a:r>
              <a:rPr lang="pt-BR" sz="1900" dirty="0"/>
              <a:t> Paulino Murta</a:t>
            </a:r>
          </a:p>
          <a:p>
            <a:r>
              <a:rPr lang="pt-BR" sz="1400" dirty="0"/>
              <a:t>DyeVC está disponível em </a:t>
            </a:r>
            <a:r>
              <a:rPr lang="pt-BR" sz="1400" dirty="0">
                <a:solidFill>
                  <a:srgbClr val="002060"/>
                </a:solidFill>
              </a:rPr>
              <a:t>http://</a:t>
            </a:r>
            <a:r>
              <a:rPr lang="pt-BR" sz="1400" dirty="0" smtClean="0">
                <a:solidFill>
                  <a:srgbClr val="002060"/>
                </a:solidFill>
              </a:rPr>
              <a:t>gems.ic.uff.br/dyevc</a:t>
            </a:r>
            <a:endParaRPr lang="pt-B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Ramificação em Sistemas de Controle de Versão Centralizados (SCVC)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7" name="Grupo 6"/>
          <p:cNvGrpSpPr/>
          <p:nvPr/>
        </p:nvGrpSpPr>
        <p:grpSpPr>
          <a:xfrm>
            <a:off x="2877561" y="2966904"/>
            <a:ext cx="1654140" cy="935475"/>
            <a:chOff x="860428" y="1945677"/>
            <a:chExt cx="1654140" cy="935475"/>
          </a:xfrm>
        </p:grpSpPr>
        <p:sp>
          <p:nvSpPr>
            <p:cNvPr id="10" name="Elipse 9"/>
            <p:cNvSpPr/>
            <p:nvPr/>
          </p:nvSpPr>
          <p:spPr>
            <a:xfrm>
              <a:off x="860428" y="258363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Elipse 21"/>
            <p:cNvSpPr/>
            <p:nvPr/>
          </p:nvSpPr>
          <p:spPr>
            <a:xfrm>
              <a:off x="1420798" y="258363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2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Elipse 22"/>
            <p:cNvSpPr/>
            <p:nvPr/>
          </p:nvSpPr>
          <p:spPr>
            <a:xfrm>
              <a:off x="1981168" y="258363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3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Conector de seta reta 16"/>
            <p:cNvCxnSpPr>
              <a:stCxn id="22" idx="2"/>
              <a:endCxn id="10" idx="6"/>
            </p:cNvCxnSpPr>
            <p:nvPr/>
          </p:nvCxnSpPr>
          <p:spPr>
            <a:xfrm flipH="1">
              <a:off x="1165228" y="273239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>
              <a:stCxn id="23" idx="2"/>
              <a:endCxn id="22" idx="6"/>
            </p:cNvCxnSpPr>
            <p:nvPr/>
          </p:nvCxnSpPr>
          <p:spPr>
            <a:xfrm flipH="1">
              <a:off x="1725598" y="273239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tângulo 48"/>
            <p:cNvSpPr/>
            <p:nvPr/>
          </p:nvSpPr>
          <p:spPr>
            <a:xfrm>
              <a:off x="1752568" y="1945677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 err="1" smtClean="0">
                  <a:solidFill>
                    <a:schemeClr val="tx1"/>
                  </a:solidFill>
                </a:rPr>
                <a:t>master</a:t>
              </a:r>
              <a:endParaRPr lang="pt-B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Conector de seta reta 50"/>
            <p:cNvCxnSpPr>
              <a:stCxn id="49" idx="2"/>
              <a:endCxn id="23" idx="0"/>
            </p:cNvCxnSpPr>
            <p:nvPr/>
          </p:nvCxnSpPr>
          <p:spPr>
            <a:xfrm>
              <a:off x="2133568" y="2311041"/>
              <a:ext cx="0" cy="2725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557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"/>
    </mc:Choice>
    <mc:Fallback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Ramificação em Sistemas de Controle de Versão Centralizados (SCVC)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15" name="Grupo 14"/>
          <p:cNvGrpSpPr/>
          <p:nvPr/>
        </p:nvGrpSpPr>
        <p:grpSpPr>
          <a:xfrm>
            <a:off x="2877561" y="2980421"/>
            <a:ext cx="1654140" cy="1582958"/>
            <a:chOff x="354030" y="3170689"/>
            <a:chExt cx="1654140" cy="1582958"/>
          </a:xfrm>
        </p:grpSpPr>
        <p:sp>
          <p:nvSpPr>
            <p:cNvPr id="16" name="Retângulo 15"/>
            <p:cNvSpPr/>
            <p:nvPr/>
          </p:nvSpPr>
          <p:spPr>
            <a:xfrm>
              <a:off x="1246170" y="3170689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 err="1" smtClean="0">
                  <a:solidFill>
                    <a:schemeClr val="tx1"/>
                  </a:solidFill>
                </a:rPr>
                <a:t>master</a:t>
              </a:r>
              <a:endParaRPr lang="pt-B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7"/>
            <p:cNvCxnSpPr>
              <a:stCxn id="16" idx="2"/>
              <a:endCxn id="25" idx="0"/>
            </p:cNvCxnSpPr>
            <p:nvPr/>
          </p:nvCxnSpPr>
          <p:spPr>
            <a:xfrm>
              <a:off x="1627170" y="3536053"/>
              <a:ext cx="0" cy="25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tângulo 18"/>
            <p:cNvSpPr/>
            <p:nvPr/>
          </p:nvSpPr>
          <p:spPr>
            <a:xfrm>
              <a:off x="1246170" y="4388283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 smtClean="0">
                  <a:solidFill>
                    <a:schemeClr val="tx1"/>
                  </a:solidFill>
                </a:rPr>
                <a:t>issue55</a:t>
              </a:r>
              <a:endParaRPr lang="pt-B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de seta reta 19"/>
            <p:cNvCxnSpPr>
              <a:stCxn id="19" idx="0"/>
              <a:endCxn id="25" idx="4"/>
            </p:cNvCxnSpPr>
            <p:nvPr/>
          </p:nvCxnSpPr>
          <p:spPr>
            <a:xfrm flipV="1">
              <a:off x="1627170" y="4090727"/>
              <a:ext cx="0" cy="2975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35403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Elipse 23"/>
            <p:cNvSpPr/>
            <p:nvPr/>
          </p:nvSpPr>
          <p:spPr>
            <a:xfrm>
              <a:off x="91440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2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147477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3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Conector de seta reta 26"/>
            <p:cNvCxnSpPr>
              <a:stCxn id="24" idx="2"/>
              <a:endCxn id="21" idx="6"/>
            </p:cNvCxnSpPr>
            <p:nvPr/>
          </p:nvCxnSpPr>
          <p:spPr>
            <a:xfrm flipH="1">
              <a:off x="658830" y="394196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/>
            <p:cNvCxnSpPr>
              <a:stCxn id="25" idx="2"/>
              <a:endCxn id="24" idx="6"/>
            </p:cNvCxnSpPr>
            <p:nvPr/>
          </p:nvCxnSpPr>
          <p:spPr>
            <a:xfrm flipH="1">
              <a:off x="1219200" y="394196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8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"/>
    </mc:Choice>
    <mc:Fallback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Ramificação em Sistemas de Controle de Versão Centralizados (SCVC)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17" name="Grupo 16"/>
          <p:cNvGrpSpPr/>
          <p:nvPr/>
        </p:nvGrpSpPr>
        <p:grpSpPr>
          <a:xfrm>
            <a:off x="2877561" y="2980421"/>
            <a:ext cx="2775081" cy="2003439"/>
            <a:chOff x="2362200" y="3179985"/>
            <a:chExt cx="2775081" cy="2003439"/>
          </a:xfrm>
        </p:grpSpPr>
        <p:sp>
          <p:nvSpPr>
            <p:cNvPr id="22" name="Retângulo 21"/>
            <p:cNvSpPr/>
            <p:nvPr/>
          </p:nvSpPr>
          <p:spPr>
            <a:xfrm>
              <a:off x="4375281" y="3179985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 err="1" smtClean="0">
                  <a:solidFill>
                    <a:schemeClr val="tx1"/>
                  </a:solidFill>
                </a:rPr>
                <a:t>master</a:t>
              </a:r>
              <a:endParaRPr lang="pt-B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Conector de seta reta 22"/>
            <p:cNvCxnSpPr>
              <a:stCxn id="22" idx="2"/>
              <a:endCxn id="34" idx="0"/>
            </p:cNvCxnSpPr>
            <p:nvPr/>
          </p:nvCxnSpPr>
          <p:spPr>
            <a:xfrm flipH="1">
              <a:off x="4756080" y="3545349"/>
              <a:ext cx="201" cy="2542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ipse 25"/>
            <p:cNvSpPr/>
            <p:nvPr/>
          </p:nvSpPr>
          <p:spPr>
            <a:xfrm>
              <a:off x="2362200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Elipse 28"/>
            <p:cNvSpPr/>
            <p:nvPr/>
          </p:nvSpPr>
          <p:spPr>
            <a:xfrm>
              <a:off x="2922570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2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Elipse 29"/>
            <p:cNvSpPr/>
            <p:nvPr/>
          </p:nvSpPr>
          <p:spPr>
            <a:xfrm>
              <a:off x="3482940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3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ector de seta reta 30"/>
            <p:cNvCxnSpPr>
              <a:stCxn id="29" idx="2"/>
              <a:endCxn id="26" idx="6"/>
            </p:cNvCxnSpPr>
            <p:nvPr/>
          </p:nvCxnSpPr>
          <p:spPr>
            <a:xfrm flipH="1">
              <a:off x="2667000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/>
            <p:cNvCxnSpPr>
              <a:stCxn id="30" idx="2"/>
              <a:endCxn id="29" idx="6"/>
            </p:cNvCxnSpPr>
            <p:nvPr/>
          </p:nvCxnSpPr>
          <p:spPr>
            <a:xfrm flipH="1">
              <a:off x="3227370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4043310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4" name="Elipse 33"/>
            <p:cNvSpPr/>
            <p:nvPr/>
          </p:nvSpPr>
          <p:spPr>
            <a:xfrm>
              <a:off x="4603680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6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Conector de seta reta 34"/>
            <p:cNvCxnSpPr>
              <a:stCxn id="33" idx="2"/>
              <a:endCxn id="30" idx="6"/>
            </p:cNvCxnSpPr>
            <p:nvPr/>
          </p:nvCxnSpPr>
          <p:spPr>
            <a:xfrm flipH="1">
              <a:off x="3787740" y="3948379"/>
              <a:ext cx="255570" cy="156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>
              <a:stCxn id="34" idx="2"/>
              <a:endCxn id="33" idx="6"/>
            </p:cNvCxnSpPr>
            <p:nvPr/>
          </p:nvCxnSpPr>
          <p:spPr>
            <a:xfrm flipH="1">
              <a:off x="4348110" y="3948379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4043310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5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Elipse 37"/>
            <p:cNvSpPr/>
            <p:nvPr/>
          </p:nvSpPr>
          <p:spPr>
            <a:xfrm>
              <a:off x="4603680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7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Conector de seta reta 38"/>
            <p:cNvCxnSpPr>
              <a:stCxn id="37" idx="2"/>
              <a:endCxn id="30" idx="5"/>
            </p:cNvCxnSpPr>
            <p:nvPr/>
          </p:nvCxnSpPr>
          <p:spPr>
            <a:xfrm flipH="1" flipV="1">
              <a:off x="3743103" y="4069201"/>
              <a:ext cx="300207" cy="298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/>
            <p:cNvCxnSpPr>
              <a:stCxn id="38" idx="2"/>
              <a:endCxn id="37" idx="6"/>
            </p:cNvCxnSpPr>
            <p:nvPr/>
          </p:nvCxnSpPr>
          <p:spPr>
            <a:xfrm flipH="1">
              <a:off x="4348110" y="43672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tângulo 40"/>
            <p:cNvSpPr/>
            <p:nvPr/>
          </p:nvSpPr>
          <p:spPr>
            <a:xfrm>
              <a:off x="4375080" y="4818060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 smtClean="0">
                  <a:solidFill>
                    <a:schemeClr val="tx1"/>
                  </a:solidFill>
                </a:rPr>
                <a:t>issue55</a:t>
              </a:r>
              <a:endParaRPr lang="pt-BR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Conector de seta reta 41"/>
            <p:cNvCxnSpPr>
              <a:stCxn id="41" idx="0"/>
              <a:endCxn id="38" idx="4"/>
            </p:cNvCxnSpPr>
            <p:nvPr/>
          </p:nvCxnSpPr>
          <p:spPr>
            <a:xfrm flipV="1">
              <a:off x="4756080" y="4515972"/>
              <a:ext cx="0" cy="3020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484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"/>
    </mc:Choice>
    <mc:Fallback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2323</Words>
  <Application>Microsoft Office PowerPoint</Application>
  <PresentationFormat>Apresentação na tela (4:3)</PresentationFormat>
  <Paragraphs>864</Paragraphs>
  <Slides>60</Slides>
  <Notes>43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4" baseType="lpstr">
      <vt:lpstr>Arial</vt:lpstr>
      <vt:lpstr>Calibri</vt:lpstr>
      <vt:lpstr>Wingdings</vt:lpstr>
      <vt:lpstr>uff</vt:lpstr>
      <vt:lpstr>Awareness Over Distributed Version Control Systems</vt:lpstr>
      <vt:lpstr>Índice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Apresentação do PowerPoint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Questions</vt:lpstr>
      <vt:lpstr>Related Work</vt:lpstr>
      <vt:lpstr>Related Work</vt:lpstr>
      <vt:lpstr>Related Work</vt:lpstr>
      <vt:lpstr>Related Work - Awareness Tools</vt:lpstr>
      <vt:lpstr>Related Work - Awareness Tools</vt:lpstr>
      <vt:lpstr>Related Work - Repository Linearization</vt:lpstr>
      <vt:lpstr>Related Work - Repository Linearization</vt:lpstr>
      <vt:lpstr>Related Work - Repository Linearization</vt:lpstr>
      <vt:lpstr>Related Work - Repository Linearization</vt:lpstr>
      <vt:lpstr>Related Work</vt:lpstr>
      <vt:lpstr>DyeVC*</vt:lpstr>
      <vt:lpstr>Technology Used</vt:lpstr>
      <vt:lpstr>Different Visualization Levels</vt:lpstr>
      <vt:lpstr>Possible state for a repository</vt:lpstr>
      <vt:lpstr>Example</vt:lpstr>
      <vt:lpstr>DyeVC - Main Screen</vt:lpstr>
      <vt:lpstr>Visão de Topologia</vt:lpstr>
      <vt:lpstr>Visão de Topologia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Posição dos Nós</vt:lpstr>
      <vt:lpstr>Apresentação do PowerPoint</vt:lpstr>
      <vt:lpstr>Commit History</vt:lpstr>
      <vt:lpstr>Commit History</vt:lpstr>
      <vt:lpstr>História de Commits - Códigos de Cores</vt:lpstr>
      <vt:lpstr>Sumário</vt:lpstr>
      <vt:lpstr>Evaluation</vt:lpstr>
      <vt:lpstr>Evaluation</vt:lpstr>
      <vt:lpstr>Evaluation</vt:lpstr>
      <vt:lpstr>Evaluation</vt:lpstr>
      <vt:lpstr>Evaluation</vt:lpstr>
      <vt:lpstr>Sumário</vt:lpstr>
      <vt:lpstr>Conclusion</vt:lpstr>
      <vt:lpstr>Future Work</vt:lpstr>
      <vt:lpstr>References</vt:lpstr>
      <vt:lpstr>Awareness Over Distributed Version Control Systems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going on around my repository?</dc:title>
  <dc:creator/>
  <cp:lastModifiedBy/>
  <cp:revision>1</cp:revision>
  <dcterms:created xsi:type="dcterms:W3CDTF">2013-06-18T09:33:04Z</dcterms:created>
  <dcterms:modified xsi:type="dcterms:W3CDTF">2015-03-22T20:40:53Z</dcterms:modified>
</cp:coreProperties>
</file>